
<file path=[Content_Types].xml><?xml version="1.0" encoding="utf-8"?>
<Types xmlns="http://schemas.openxmlformats.org/package/2006/content-types">
  <Default Extension="fntdata" ContentType="application/x-fontdata"/>
  <Default Extension="jpeg" ContentType="image/jpeg"/>
  <Default Extension="mkv" ContentType="video/unknown"/>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webextensions/webextension1.xml" ContentType="application/vnd.ms-office.webextens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65" r:id="rId2"/>
    <p:sldId id="262" r:id="rId3"/>
    <p:sldId id="268" r:id="rId4"/>
    <p:sldId id="270" r:id="rId5"/>
    <p:sldId id="271" r:id="rId6"/>
    <p:sldId id="272" r:id="rId7"/>
    <p:sldId id="263" r:id="rId8"/>
    <p:sldId id="256" r:id="rId9"/>
    <p:sldId id="257" r:id="rId10"/>
    <p:sldId id="260" r:id="rId11"/>
    <p:sldId id="258" r:id="rId12"/>
    <p:sldId id="259" r:id="rId13"/>
    <p:sldId id="264" r:id="rId14"/>
    <p:sldId id="267" r:id="rId15"/>
  </p:sldIdLst>
  <p:sldSz cx="18288000" cy="10287000"/>
  <p:notesSz cx="6858000" cy="9144000"/>
  <p:embeddedFontLst>
    <p:embeddedFont>
      <p:font typeface="Calibri" panose="020F0502020204030204" pitchFamily="34" charset="0"/>
      <p:regular r:id="rId17"/>
      <p:bold r:id="rId18"/>
      <p:italic r:id="rId19"/>
      <p:boldItalic r:id="rId20"/>
    </p:embeddedFont>
    <p:embeddedFont>
      <p:font typeface="Canva Sans" panose="020B0604020202020204" charset="0"/>
      <p:regular r:id="rId21"/>
    </p:embeddedFont>
    <p:embeddedFont>
      <p:font typeface="Heebo" pitchFamily="2" charset="-79"/>
      <p:regular r:id="rId22"/>
      <p:bold r:id="rId23"/>
    </p:embeddedFont>
    <p:embeddedFont>
      <p:font typeface="Poppins Bold" panose="020B0604020202020204" charset="0"/>
      <p:regular r:id="rId24"/>
    </p:embeddedFont>
    <p:embeddedFont>
      <p:font typeface="Poppins Light" panose="00000400000000000000" pitchFamily="2" charset="0"/>
      <p:regular r:id="rId25"/>
      <p:italic r:id="rId26"/>
    </p:embeddedFont>
    <p:embeddedFont>
      <p:font typeface="Poppins Medium Bold" panose="020B060402020202020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3383"/>
    <a:srgbClr val="391C9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2" autoAdjust="0"/>
  </p:normalViewPr>
  <p:slideViewPr>
    <p:cSldViewPr>
      <p:cViewPr varScale="1">
        <p:scale>
          <a:sx n="57" d="100"/>
          <a:sy n="57" d="100"/>
        </p:scale>
        <p:origin x="590"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hdphoto1.wdp>
</file>

<file path=ppt/media/image1.png>
</file>

<file path=ppt/media/image10.jpeg>
</file>

<file path=ppt/media/image11.png>
</file>

<file path=ppt/media/image12.png>
</file>

<file path=ppt/media/image13.pn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C185A5-8C55-41D8-8BEF-EE82B90609A2}" type="datetimeFigureOut">
              <a:rPr lang="en-IN" smtClean="0"/>
              <a:t>2022-10-16</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422707-1A27-4A97-B9B6-A334D0D80C42}" type="slidenum">
              <a:rPr lang="en-IN" smtClean="0"/>
              <a:t>‹#›</a:t>
            </a:fld>
            <a:endParaRPr lang="en-IN"/>
          </a:p>
        </p:txBody>
      </p:sp>
    </p:spTree>
    <p:extLst>
      <p:ext uri="{BB962C8B-B14F-4D97-AF65-F5344CB8AC3E}">
        <p14:creationId xmlns:p14="http://schemas.microsoft.com/office/powerpoint/2010/main" val="2310686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microsoft.com/office/2011/relationships/webextension" Target="../webextensions/webextension1.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24.png"/><Relationship Id="rId3" Type="http://schemas.microsoft.com/office/2007/relationships/media" Target="../media/media2.mkv"/><Relationship Id="rId7" Type="http://schemas.openxmlformats.org/officeDocument/2006/relationships/image" Target="../media/image2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2.png"/><Relationship Id="rId5" Type="http://schemas.openxmlformats.org/officeDocument/2006/relationships/slideLayout" Target="../slideLayouts/slideLayout7.xml"/><Relationship Id="rId4" Type="http://schemas.openxmlformats.org/officeDocument/2006/relationships/video" Target="../media/media2.mkv"/></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5.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jpe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FE466248-E46A-F7D4-E489-6DCFB8B6B8CF}"/>
              </a:ext>
            </a:extLst>
          </p:cNvPr>
          <p:cNvGrpSpPr/>
          <p:nvPr/>
        </p:nvGrpSpPr>
        <p:grpSpPr>
          <a:xfrm>
            <a:off x="0" y="-4482"/>
            <a:ext cx="18288001" cy="10287000"/>
            <a:chOff x="0" y="0"/>
            <a:chExt cx="3242275" cy="3479800"/>
          </a:xfrm>
        </p:grpSpPr>
        <p:sp>
          <p:nvSpPr>
            <p:cNvPr id="4" name="Freeform 4">
              <a:extLst>
                <a:ext uri="{FF2B5EF4-FFF2-40B4-BE49-F238E27FC236}">
                  <a16:creationId xmlns:a16="http://schemas.microsoft.com/office/drawing/2014/main" id="{507A59E7-8CBA-24DB-FFB5-6EB4E552116B}"/>
                </a:ext>
              </a:extLst>
            </p:cNvPr>
            <p:cNvSpPr/>
            <p:nvPr/>
          </p:nvSpPr>
          <p:spPr>
            <a:xfrm>
              <a:off x="0" y="0"/>
              <a:ext cx="3242276" cy="3479800"/>
            </a:xfrm>
            <a:custGeom>
              <a:avLst/>
              <a:gdLst/>
              <a:ahLst/>
              <a:cxnLst/>
              <a:rect l="l" t="t" r="r" b="b"/>
              <a:pathLst>
                <a:path w="3242276" h="3479800">
                  <a:moveTo>
                    <a:pt x="0" y="0"/>
                  </a:moveTo>
                  <a:lnTo>
                    <a:pt x="3242276" y="0"/>
                  </a:lnTo>
                  <a:lnTo>
                    <a:pt x="3242276" y="3479800"/>
                  </a:lnTo>
                  <a:lnTo>
                    <a:pt x="0" y="3479800"/>
                  </a:lnTo>
                  <a:close/>
                </a:path>
              </a:pathLst>
            </a:custGeom>
            <a:solidFill>
              <a:srgbClr val="391C99"/>
            </a:solidFill>
          </p:spPr>
        </p:sp>
      </p:grpSp>
      <p:sp>
        <p:nvSpPr>
          <p:cNvPr id="5" name="TextBox 4">
            <a:extLst>
              <a:ext uri="{FF2B5EF4-FFF2-40B4-BE49-F238E27FC236}">
                <a16:creationId xmlns:a16="http://schemas.microsoft.com/office/drawing/2014/main" id="{52F3F28A-EBB5-9190-CB4D-2A518803B344}"/>
              </a:ext>
            </a:extLst>
          </p:cNvPr>
          <p:cNvSpPr txBox="1"/>
          <p:nvPr/>
        </p:nvSpPr>
        <p:spPr>
          <a:xfrm>
            <a:off x="1295400" y="2342020"/>
            <a:ext cx="15508989" cy="1569660"/>
          </a:xfrm>
          <a:prstGeom prst="rect">
            <a:avLst/>
          </a:prstGeom>
          <a:noFill/>
        </p:spPr>
        <p:txBody>
          <a:bodyPr wrap="none" rtlCol="0">
            <a:spAutoFit/>
          </a:bodyPr>
          <a:lstStyle/>
          <a:p>
            <a:pPr algn="ctr"/>
            <a:r>
              <a:rPr lang="en-IN" sz="9600" dirty="0">
                <a:solidFill>
                  <a:schemeClr val="bg1"/>
                </a:solidFill>
                <a:latin typeface="Times New Roman" panose="02020603050405020304" pitchFamily="18" charset="0"/>
                <a:cs typeface="Times New Roman" panose="02020603050405020304" pitchFamily="18" charset="0"/>
              </a:rPr>
              <a:t>SIMULATION SOFTWARES</a:t>
            </a:r>
            <a:r>
              <a:rPr lang="en-IN" sz="9600" dirty="0">
                <a:latin typeface="Times New Roman" panose="02020603050405020304" pitchFamily="18" charset="0"/>
                <a:cs typeface="Times New Roman" panose="02020603050405020304" pitchFamily="18" charset="0"/>
              </a:rPr>
              <a:t> </a:t>
            </a:r>
          </a:p>
        </p:txBody>
      </p:sp>
      <p:sp>
        <p:nvSpPr>
          <p:cNvPr id="2" name="TextBox 1">
            <a:extLst>
              <a:ext uri="{FF2B5EF4-FFF2-40B4-BE49-F238E27FC236}">
                <a16:creationId xmlns:a16="http://schemas.microsoft.com/office/drawing/2014/main" id="{96498EF0-B1B2-BF0B-CE5E-A8C323328B9E}"/>
              </a:ext>
            </a:extLst>
          </p:cNvPr>
          <p:cNvSpPr txBox="1"/>
          <p:nvPr/>
        </p:nvSpPr>
        <p:spPr>
          <a:xfrm>
            <a:off x="381000" y="8243047"/>
            <a:ext cx="6019800" cy="1749069"/>
          </a:xfrm>
          <a:prstGeom prst="rect">
            <a:avLst/>
          </a:prstGeom>
          <a:noFill/>
        </p:spPr>
        <p:txBody>
          <a:bodyPr wrap="square" rtlCol="0">
            <a:spAutoFit/>
          </a:bodyPr>
          <a:lstStyle/>
          <a:p>
            <a:r>
              <a:rPr lang="en-IN" sz="2800" b="1" dirty="0"/>
              <a:t>PRESENTED BY :</a:t>
            </a:r>
          </a:p>
          <a:p>
            <a:pPr>
              <a:lnSpc>
                <a:spcPct val="150000"/>
              </a:lnSpc>
            </a:pPr>
            <a:r>
              <a:rPr lang="en-IN" sz="2800" dirty="0">
                <a:solidFill>
                  <a:schemeClr val="bg1"/>
                </a:solidFill>
              </a:rPr>
              <a:t>SANDESH SHRESTHA 2K21/</a:t>
            </a:r>
            <a:r>
              <a:rPr lang="en-IN" sz="2800" b="1" dirty="0">
                <a:solidFill>
                  <a:schemeClr val="bg1"/>
                </a:solidFill>
              </a:rPr>
              <a:t>CO/417</a:t>
            </a:r>
          </a:p>
          <a:p>
            <a:pPr>
              <a:lnSpc>
                <a:spcPct val="150000"/>
              </a:lnSpc>
            </a:pPr>
            <a:r>
              <a:rPr lang="en-IN" sz="2800" dirty="0">
                <a:solidFill>
                  <a:schemeClr val="bg1"/>
                </a:solidFill>
              </a:rPr>
              <a:t>SANSKAR OJHA  2K21/</a:t>
            </a:r>
            <a:r>
              <a:rPr lang="en-IN" sz="2800" b="1" dirty="0">
                <a:solidFill>
                  <a:schemeClr val="bg1"/>
                </a:solidFill>
              </a:rPr>
              <a:t>CO/418</a:t>
            </a:r>
          </a:p>
        </p:txBody>
      </p:sp>
      <p:pic>
        <p:nvPicPr>
          <p:cNvPr id="6" name="Picture 3">
            <a:extLst>
              <a:ext uri="{FF2B5EF4-FFF2-40B4-BE49-F238E27FC236}">
                <a16:creationId xmlns:a16="http://schemas.microsoft.com/office/drawing/2014/main" id="{53ABF21A-35B6-34FB-97DB-6C3FC3B820C3}"/>
              </a:ext>
            </a:extLst>
          </p:cNvPr>
          <p:cNvPicPr>
            <a:picLocks noChangeAspect="1"/>
          </p:cNvPicPr>
          <p:nvPr/>
        </p:nvPicPr>
        <p:blipFill>
          <a:blip r:embed="rId2"/>
          <a:srcRect/>
          <a:stretch>
            <a:fillRect/>
          </a:stretch>
        </p:blipFill>
        <p:spPr>
          <a:xfrm>
            <a:off x="15240000" y="249601"/>
            <a:ext cx="2653733" cy="1253399"/>
          </a:xfrm>
          <a:prstGeom prst="rect">
            <a:avLst/>
          </a:prstGeom>
        </p:spPr>
      </p:pic>
      <p:pic>
        <p:nvPicPr>
          <p:cNvPr id="1028" name="Picture 4">
            <a:extLst>
              <a:ext uri="{FF2B5EF4-FFF2-40B4-BE49-F238E27FC236}">
                <a16:creationId xmlns:a16="http://schemas.microsoft.com/office/drawing/2014/main" id="{C2E0B5E4-07D1-144E-4EB6-E3A2434BB4A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496800" y="-4482"/>
            <a:ext cx="2393427" cy="208121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3077EDB-2EB6-3F35-ECBC-608051B7B225}"/>
              </a:ext>
            </a:extLst>
          </p:cNvPr>
          <p:cNvSpPr txBox="1"/>
          <p:nvPr/>
        </p:nvSpPr>
        <p:spPr>
          <a:xfrm>
            <a:off x="4191000" y="4688522"/>
            <a:ext cx="9144000" cy="1569660"/>
          </a:xfrm>
          <a:prstGeom prst="rect">
            <a:avLst/>
          </a:prstGeom>
          <a:noFill/>
        </p:spPr>
        <p:txBody>
          <a:bodyPr wrap="square" rtlCol="0">
            <a:spAutoFit/>
          </a:bodyPr>
          <a:lstStyle/>
          <a:p>
            <a:r>
              <a:rPr lang="en-IN" sz="4800" dirty="0"/>
              <a:t>MODELLING AND SIMULATION</a:t>
            </a:r>
          </a:p>
          <a:p>
            <a:pPr algn="ctr"/>
            <a:r>
              <a:rPr lang="en-IN" sz="4800" dirty="0"/>
              <a:t>CO-207 </a:t>
            </a:r>
          </a:p>
        </p:txBody>
      </p:sp>
      <p:sp>
        <p:nvSpPr>
          <p:cNvPr id="8" name="TextBox 7">
            <a:extLst>
              <a:ext uri="{FF2B5EF4-FFF2-40B4-BE49-F238E27FC236}">
                <a16:creationId xmlns:a16="http://schemas.microsoft.com/office/drawing/2014/main" id="{9439B359-7ABC-46FA-112E-5FA1892C66FE}"/>
              </a:ext>
            </a:extLst>
          </p:cNvPr>
          <p:cNvSpPr txBox="1"/>
          <p:nvPr/>
        </p:nvSpPr>
        <p:spPr>
          <a:xfrm>
            <a:off x="14020800" y="8243047"/>
            <a:ext cx="3534109" cy="954107"/>
          </a:xfrm>
          <a:prstGeom prst="rect">
            <a:avLst/>
          </a:prstGeom>
          <a:noFill/>
        </p:spPr>
        <p:txBody>
          <a:bodyPr wrap="none" rtlCol="0">
            <a:spAutoFit/>
          </a:bodyPr>
          <a:lstStyle/>
          <a:p>
            <a:r>
              <a:rPr lang="en-IN" sz="2800" b="1" dirty="0"/>
              <a:t>SUBMITTED TO :</a:t>
            </a:r>
          </a:p>
          <a:p>
            <a:r>
              <a:rPr lang="en-IN" sz="2800" b="1" dirty="0">
                <a:solidFill>
                  <a:schemeClr val="bg1"/>
                </a:solidFill>
              </a:rPr>
              <a:t>Ms. Dipika Jain Ma’am</a:t>
            </a:r>
          </a:p>
        </p:txBody>
      </p:sp>
    </p:spTree>
    <p:extLst>
      <p:ext uri="{BB962C8B-B14F-4D97-AF65-F5344CB8AC3E}">
        <p14:creationId xmlns:p14="http://schemas.microsoft.com/office/powerpoint/2010/main" val="3218423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title="PhET Sims - Science / Math">
                <a:extLst>
                  <a:ext uri="{FF2B5EF4-FFF2-40B4-BE49-F238E27FC236}">
                    <a16:creationId xmlns:a16="http://schemas.microsoft.com/office/drawing/2014/main" id="{353430E3-FB6B-FB3F-189B-7C31C4ED1C50}"/>
                  </a:ext>
                </a:extLst>
              </p:cNvPr>
              <p:cNvGraphicFramePr>
                <a:graphicFrameLocks noGrp="1"/>
              </p:cNvGraphicFramePr>
              <p:nvPr>
                <p:extLst>
                  <p:ext uri="{D42A27DB-BD31-4B8C-83A1-F6EECF244321}">
                    <p14:modId xmlns:p14="http://schemas.microsoft.com/office/powerpoint/2010/main" val="486443816"/>
                  </p:ext>
                </p:extLst>
              </p:nvPr>
            </p:nvGraphicFramePr>
            <p:xfrm>
              <a:off x="0" y="0"/>
              <a:ext cx="18288000" cy="10287000"/>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Add-in 1" title="PhET Sims - Science / Math">
                <a:extLst>
                  <a:ext uri="{FF2B5EF4-FFF2-40B4-BE49-F238E27FC236}">
                    <a16:creationId xmlns:a16="http://schemas.microsoft.com/office/drawing/2014/main" id="{353430E3-FB6B-FB3F-189B-7C31C4ED1C50}"/>
                  </a:ext>
                </a:extLst>
              </p:cNvPr>
              <p:cNvPicPr>
                <a:picLocks noGrp="1" noRot="1" noChangeAspect="1" noMove="1" noResize="1" noEditPoints="1" noAdjustHandles="1" noChangeArrowheads="1" noChangeShapeType="1"/>
              </p:cNvPicPr>
              <p:nvPr/>
            </p:nvPicPr>
            <p:blipFill>
              <a:blip r:embed="rId3"/>
              <a:stretch>
                <a:fillRect/>
              </a:stretch>
            </p:blipFill>
            <p:spPr>
              <a:xfrm>
                <a:off x="0" y="0"/>
                <a:ext cx="18288000" cy="10287000"/>
              </a:xfrm>
              <a:prstGeom prst="rect">
                <a:avLst/>
              </a:prstGeom>
            </p:spPr>
          </p:pic>
        </mc:Fallback>
      </mc:AlternateContent>
    </p:spTree>
    <p:extLst>
      <p:ext uri="{BB962C8B-B14F-4D97-AF65-F5344CB8AC3E}">
        <p14:creationId xmlns:p14="http://schemas.microsoft.com/office/powerpoint/2010/main" val="2118914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7F6"/>
        </a:solidFill>
        <a:effectLst/>
      </p:bgPr>
    </p:bg>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3945015E-F545-F2D8-0C75-1AE719ECD419}"/>
              </a:ext>
            </a:extLst>
          </p:cNvPr>
          <p:cNvGrpSpPr/>
          <p:nvPr/>
        </p:nvGrpSpPr>
        <p:grpSpPr>
          <a:xfrm>
            <a:off x="-244945" y="-98862"/>
            <a:ext cx="8654359" cy="10287000"/>
            <a:chOff x="0" y="0"/>
            <a:chExt cx="3242275" cy="3479800"/>
          </a:xfrm>
        </p:grpSpPr>
        <p:sp>
          <p:nvSpPr>
            <p:cNvPr id="6" name="Freeform 4">
              <a:extLst>
                <a:ext uri="{FF2B5EF4-FFF2-40B4-BE49-F238E27FC236}">
                  <a16:creationId xmlns:a16="http://schemas.microsoft.com/office/drawing/2014/main" id="{AF5CEB8F-5E8A-29F6-D339-7681415A83D1}"/>
                </a:ext>
              </a:extLst>
            </p:cNvPr>
            <p:cNvSpPr/>
            <p:nvPr/>
          </p:nvSpPr>
          <p:spPr>
            <a:xfrm>
              <a:off x="0" y="0"/>
              <a:ext cx="3242276" cy="3479800"/>
            </a:xfrm>
            <a:custGeom>
              <a:avLst/>
              <a:gdLst/>
              <a:ahLst/>
              <a:cxnLst/>
              <a:rect l="l" t="t" r="r" b="b"/>
              <a:pathLst>
                <a:path w="3242276" h="3479800">
                  <a:moveTo>
                    <a:pt x="0" y="0"/>
                  </a:moveTo>
                  <a:lnTo>
                    <a:pt x="3242276" y="0"/>
                  </a:lnTo>
                  <a:lnTo>
                    <a:pt x="3242276" y="3479800"/>
                  </a:lnTo>
                  <a:lnTo>
                    <a:pt x="0" y="3479800"/>
                  </a:lnTo>
                  <a:close/>
                </a:path>
              </a:pathLst>
            </a:custGeom>
            <a:solidFill>
              <a:srgbClr val="391C99"/>
            </a:solidFill>
          </p:spPr>
        </p:sp>
      </p:grpSp>
      <p:pic>
        <p:nvPicPr>
          <p:cNvPr id="2" name="Picture 2"/>
          <p:cNvPicPr>
            <a:picLocks noChangeAspect="1"/>
          </p:cNvPicPr>
          <p:nvPr/>
        </p:nvPicPr>
        <p:blipFill>
          <a:blip r:embed="rId2"/>
          <a:srcRect l="1593" b="16714"/>
          <a:stretch>
            <a:fillRect/>
          </a:stretch>
        </p:blipFill>
        <p:spPr>
          <a:xfrm rot="3562681">
            <a:off x="1495125" y="2678948"/>
            <a:ext cx="6197262" cy="6878644"/>
          </a:xfrm>
          <a:prstGeom prst="rect">
            <a:avLst/>
          </a:prstGeom>
        </p:spPr>
      </p:pic>
      <p:sp>
        <p:nvSpPr>
          <p:cNvPr id="3" name="TextBox 3"/>
          <p:cNvSpPr txBox="1"/>
          <p:nvPr/>
        </p:nvSpPr>
        <p:spPr>
          <a:xfrm>
            <a:off x="381000" y="1333500"/>
            <a:ext cx="7301282" cy="2577629"/>
          </a:xfrm>
          <a:prstGeom prst="rect">
            <a:avLst/>
          </a:prstGeom>
        </p:spPr>
        <p:txBody>
          <a:bodyPr lIns="0" tIns="0" rIns="0" bIns="0" rtlCol="0" anchor="t">
            <a:spAutoFit/>
          </a:bodyPr>
          <a:lstStyle/>
          <a:p>
            <a:pPr algn="ctr">
              <a:lnSpc>
                <a:spcPts val="6719"/>
              </a:lnSpc>
            </a:pPr>
            <a:r>
              <a:rPr lang="en-US" sz="5400" dirty="0">
                <a:solidFill>
                  <a:schemeClr val="bg1"/>
                </a:solidFill>
                <a:latin typeface="Poppins Bold"/>
              </a:rPr>
              <a:t>Advantages of PhET simulation</a:t>
            </a:r>
          </a:p>
          <a:p>
            <a:pPr algn="ctr">
              <a:lnSpc>
                <a:spcPts val="6719"/>
              </a:lnSpc>
            </a:pPr>
            <a:endParaRPr lang="en-US" sz="5400" dirty="0">
              <a:solidFill>
                <a:schemeClr val="bg1"/>
              </a:solidFill>
              <a:latin typeface="Poppins Bold"/>
            </a:endParaRPr>
          </a:p>
        </p:txBody>
      </p:sp>
      <p:sp>
        <p:nvSpPr>
          <p:cNvPr id="4" name="TextBox 4"/>
          <p:cNvSpPr txBox="1"/>
          <p:nvPr/>
        </p:nvSpPr>
        <p:spPr>
          <a:xfrm>
            <a:off x="9144000" y="1699860"/>
            <a:ext cx="9076104" cy="7960834"/>
          </a:xfrm>
          <a:prstGeom prst="rect">
            <a:avLst/>
          </a:prstGeom>
        </p:spPr>
        <p:txBody>
          <a:bodyPr wrap="square" lIns="0" tIns="0" rIns="0" bIns="0" rtlCol="0" anchor="t">
            <a:spAutoFit/>
          </a:bodyPr>
          <a:lstStyle/>
          <a:p>
            <a:pPr marL="734059" lvl="1" indent="-367030">
              <a:lnSpc>
                <a:spcPts val="4759"/>
              </a:lnSpc>
              <a:buFont typeface="Arial"/>
              <a:buChar char="•"/>
            </a:pPr>
            <a:r>
              <a:rPr lang="en-US" sz="3399" dirty="0">
                <a:solidFill>
                  <a:srgbClr val="000000"/>
                </a:solidFill>
                <a:latin typeface="Canva Sans"/>
              </a:rPr>
              <a:t>Encourage scientific inquiry</a:t>
            </a:r>
          </a:p>
          <a:p>
            <a:pPr marL="734059" lvl="1" indent="-367030">
              <a:lnSpc>
                <a:spcPts val="4759"/>
              </a:lnSpc>
              <a:buFont typeface="Arial"/>
              <a:buChar char="•"/>
            </a:pPr>
            <a:r>
              <a:rPr lang="en-US" sz="3399" dirty="0">
                <a:solidFill>
                  <a:srgbClr val="000000"/>
                </a:solidFill>
                <a:latin typeface="Canva Sans"/>
              </a:rPr>
              <a:t>Provide interactivity</a:t>
            </a:r>
          </a:p>
          <a:p>
            <a:pPr marL="734059" lvl="1" indent="-367030">
              <a:lnSpc>
                <a:spcPts val="4759"/>
              </a:lnSpc>
              <a:buFont typeface="Arial"/>
              <a:buChar char="•"/>
            </a:pPr>
            <a:r>
              <a:rPr lang="en-US" sz="3399" dirty="0">
                <a:solidFill>
                  <a:srgbClr val="000000"/>
                </a:solidFill>
                <a:latin typeface="Canva Sans"/>
              </a:rPr>
              <a:t>Make the invisible visible</a:t>
            </a:r>
          </a:p>
          <a:p>
            <a:pPr marL="734059" lvl="1" indent="-367030">
              <a:lnSpc>
                <a:spcPts val="4759"/>
              </a:lnSpc>
              <a:buFont typeface="Arial"/>
              <a:buChar char="•"/>
            </a:pPr>
            <a:r>
              <a:rPr lang="en-US" sz="3399" dirty="0">
                <a:solidFill>
                  <a:srgbClr val="000000"/>
                </a:solidFill>
                <a:latin typeface="Canva Sans"/>
              </a:rPr>
              <a:t>Show visual mental models</a:t>
            </a:r>
          </a:p>
          <a:p>
            <a:pPr marL="734059" lvl="1" indent="-367030">
              <a:lnSpc>
                <a:spcPts val="4759"/>
              </a:lnSpc>
              <a:buFont typeface="Arial"/>
              <a:buChar char="•"/>
            </a:pPr>
            <a:r>
              <a:rPr lang="en-US" sz="3399" dirty="0">
                <a:solidFill>
                  <a:srgbClr val="000000"/>
                </a:solidFill>
                <a:latin typeface="Canva Sans"/>
              </a:rPr>
              <a:t>Include multiple representations (e.g., object motion, graphs, numbers, etc.)</a:t>
            </a:r>
          </a:p>
          <a:p>
            <a:pPr marL="734059" lvl="1" indent="-367030">
              <a:lnSpc>
                <a:spcPts val="4759"/>
              </a:lnSpc>
              <a:buFont typeface="Arial"/>
              <a:buChar char="•"/>
            </a:pPr>
            <a:r>
              <a:rPr lang="en-US" sz="3399" dirty="0">
                <a:solidFill>
                  <a:srgbClr val="000000"/>
                </a:solidFill>
                <a:latin typeface="Canva Sans"/>
              </a:rPr>
              <a:t>Use real-world connections</a:t>
            </a:r>
          </a:p>
          <a:p>
            <a:pPr marL="734059" lvl="1" indent="-367030">
              <a:lnSpc>
                <a:spcPts val="4759"/>
              </a:lnSpc>
              <a:buFont typeface="Arial"/>
              <a:buChar char="•"/>
            </a:pPr>
            <a:r>
              <a:rPr lang="en-US" sz="3399" dirty="0">
                <a:solidFill>
                  <a:srgbClr val="000000"/>
                </a:solidFill>
                <a:latin typeface="Canva Sans"/>
              </a:rPr>
              <a:t>Give users implicit guidance (e.g., by limiting controls) in productive exploration</a:t>
            </a:r>
          </a:p>
          <a:p>
            <a:pPr marL="734059" lvl="1" indent="-367030">
              <a:lnSpc>
                <a:spcPts val="4759"/>
              </a:lnSpc>
              <a:buFont typeface="Arial"/>
              <a:buChar char="•"/>
            </a:pPr>
            <a:r>
              <a:rPr lang="en-US" sz="3399" dirty="0">
                <a:solidFill>
                  <a:srgbClr val="000000"/>
                </a:solidFill>
                <a:latin typeface="Canva Sans"/>
              </a:rPr>
              <a:t>Create a simulation that can be flexibly used in many educational situations</a:t>
            </a:r>
          </a:p>
          <a:p>
            <a:pPr>
              <a:lnSpc>
                <a:spcPts val="4759"/>
              </a:lnSpc>
            </a:pPr>
            <a:endParaRPr lang="en-US" sz="3399" dirty="0">
              <a:solidFill>
                <a:srgbClr val="000000"/>
              </a:solidFill>
              <a:latin typeface="Canva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7F6"/>
        </a:solidFill>
        <a:effectLst/>
      </p:bgPr>
    </p:bg>
    <p:spTree>
      <p:nvGrpSpPr>
        <p:cNvPr id="1" name=""/>
        <p:cNvGrpSpPr/>
        <p:nvPr/>
      </p:nvGrpSpPr>
      <p:grpSpPr>
        <a:xfrm>
          <a:off x="0" y="0"/>
          <a:ext cx="0" cy="0"/>
          <a:chOff x="0" y="0"/>
          <a:chExt cx="0" cy="0"/>
        </a:xfrm>
      </p:grpSpPr>
      <p:grpSp>
        <p:nvGrpSpPr>
          <p:cNvPr id="13" name="Group 3">
            <a:extLst>
              <a:ext uri="{FF2B5EF4-FFF2-40B4-BE49-F238E27FC236}">
                <a16:creationId xmlns:a16="http://schemas.microsoft.com/office/drawing/2014/main" id="{0A26105E-E5D1-6D2C-7872-8300814BF18C}"/>
              </a:ext>
            </a:extLst>
          </p:cNvPr>
          <p:cNvGrpSpPr/>
          <p:nvPr/>
        </p:nvGrpSpPr>
        <p:grpSpPr>
          <a:xfrm>
            <a:off x="8610600" y="0"/>
            <a:ext cx="9677401" cy="10287000"/>
            <a:chOff x="0" y="0"/>
            <a:chExt cx="3242275" cy="3479800"/>
          </a:xfrm>
        </p:grpSpPr>
        <p:sp>
          <p:nvSpPr>
            <p:cNvPr id="14" name="Freeform 4">
              <a:extLst>
                <a:ext uri="{FF2B5EF4-FFF2-40B4-BE49-F238E27FC236}">
                  <a16:creationId xmlns:a16="http://schemas.microsoft.com/office/drawing/2014/main" id="{8FE615DC-44E2-53E3-EE8E-026DF372B984}"/>
                </a:ext>
              </a:extLst>
            </p:cNvPr>
            <p:cNvSpPr/>
            <p:nvPr/>
          </p:nvSpPr>
          <p:spPr>
            <a:xfrm>
              <a:off x="0" y="0"/>
              <a:ext cx="3242276" cy="3479800"/>
            </a:xfrm>
            <a:custGeom>
              <a:avLst/>
              <a:gdLst/>
              <a:ahLst/>
              <a:cxnLst/>
              <a:rect l="l" t="t" r="r" b="b"/>
              <a:pathLst>
                <a:path w="3242276" h="3479800">
                  <a:moveTo>
                    <a:pt x="0" y="0"/>
                  </a:moveTo>
                  <a:lnTo>
                    <a:pt x="3242276" y="0"/>
                  </a:lnTo>
                  <a:lnTo>
                    <a:pt x="3242276" y="3479800"/>
                  </a:lnTo>
                  <a:lnTo>
                    <a:pt x="0" y="3479800"/>
                  </a:lnTo>
                  <a:close/>
                </a:path>
              </a:pathLst>
            </a:custGeom>
            <a:solidFill>
              <a:srgbClr val="391C99"/>
            </a:solidFill>
          </p:spPr>
        </p:sp>
      </p:grpSp>
      <p:pic>
        <p:nvPicPr>
          <p:cNvPr id="2" name="Picture 2"/>
          <p:cNvPicPr>
            <a:picLocks noChangeAspect="1"/>
          </p:cNvPicPr>
          <p:nvPr/>
        </p:nvPicPr>
        <p:blipFill>
          <a:blip r:embed="rId2"/>
          <a:srcRect b="5576"/>
          <a:stretch>
            <a:fillRect/>
          </a:stretch>
        </p:blipFill>
        <p:spPr>
          <a:xfrm>
            <a:off x="304800" y="3398510"/>
            <a:ext cx="6433853" cy="6353006"/>
          </a:xfrm>
          <a:prstGeom prst="rect">
            <a:avLst/>
          </a:prstGeom>
        </p:spPr>
      </p:pic>
      <p:grpSp>
        <p:nvGrpSpPr>
          <p:cNvPr id="3" name="Group 3"/>
          <p:cNvGrpSpPr/>
          <p:nvPr/>
        </p:nvGrpSpPr>
        <p:grpSpPr>
          <a:xfrm>
            <a:off x="8996212" y="149412"/>
            <a:ext cx="7714897" cy="3036200"/>
            <a:chOff x="0" y="-66675"/>
            <a:chExt cx="10286529" cy="4048266"/>
          </a:xfrm>
        </p:grpSpPr>
        <p:sp>
          <p:nvSpPr>
            <p:cNvPr id="4" name="TextBox 4"/>
            <p:cNvSpPr txBox="1"/>
            <p:nvPr/>
          </p:nvSpPr>
          <p:spPr>
            <a:xfrm>
              <a:off x="0" y="-66675"/>
              <a:ext cx="10286529" cy="676275"/>
            </a:xfrm>
            <a:prstGeom prst="rect">
              <a:avLst/>
            </a:prstGeom>
          </p:spPr>
          <p:txBody>
            <a:bodyPr lIns="0" tIns="0" rIns="0" bIns="0" rtlCol="0" anchor="t">
              <a:spAutoFit/>
            </a:bodyPr>
            <a:lstStyle/>
            <a:p>
              <a:pPr>
                <a:lnSpc>
                  <a:spcPts val="4200"/>
                </a:lnSpc>
              </a:pPr>
              <a:r>
                <a:rPr lang="en-US" sz="3000" b="1" dirty="0">
                  <a:solidFill>
                    <a:schemeClr val="bg1"/>
                  </a:solidFill>
                  <a:latin typeface="Poppins Medium Semi-Bold"/>
                </a:rPr>
                <a:t>Complexity of simulation development</a:t>
              </a:r>
            </a:p>
          </p:txBody>
        </p:sp>
        <p:sp>
          <p:nvSpPr>
            <p:cNvPr id="5" name="TextBox 5"/>
            <p:cNvSpPr txBox="1"/>
            <p:nvPr/>
          </p:nvSpPr>
          <p:spPr>
            <a:xfrm>
              <a:off x="0" y="933320"/>
              <a:ext cx="10286529" cy="3048271"/>
            </a:xfrm>
            <a:prstGeom prst="rect">
              <a:avLst/>
            </a:prstGeom>
          </p:spPr>
          <p:txBody>
            <a:bodyPr lIns="0" tIns="0" rIns="0" bIns="0" rtlCol="0" anchor="t">
              <a:spAutoFit/>
            </a:bodyPr>
            <a:lstStyle/>
            <a:p>
              <a:pPr>
                <a:lnSpc>
                  <a:spcPts val="3639"/>
                </a:lnSpc>
              </a:pPr>
              <a:r>
                <a:rPr lang="en-US" sz="2599" dirty="0">
                  <a:solidFill>
                    <a:schemeClr val="bg1"/>
                  </a:solidFill>
                  <a:latin typeface="Poppins Light"/>
                </a:rPr>
                <a:t>As a reference point, a moderately complex PhET simulation requires 160 hours of design, 500+ hours of software development, and 40 hours of testing. It requires expertise in design and in JavaScript/typescript</a:t>
              </a:r>
            </a:p>
          </p:txBody>
        </p:sp>
      </p:grpSp>
      <p:grpSp>
        <p:nvGrpSpPr>
          <p:cNvPr id="6" name="Group 6"/>
          <p:cNvGrpSpPr/>
          <p:nvPr/>
        </p:nvGrpSpPr>
        <p:grpSpPr>
          <a:xfrm>
            <a:off x="8996212" y="3398510"/>
            <a:ext cx="7714897" cy="2569212"/>
            <a:chOff x="0" y="-66675"/>
            <a:chExt cx="10286529" cy="3425616"/>
          </a:xfrm>
        </p:grpSpPr>
        <p:sp>
          <p:nvSpPr>
            <p:cNvPr id="7" name="TextBox 7"/>
            <p:cNvSpPr txBox="1"/>
            <p:nvPr/>
          </p:nvSpPr>
          <p:spPr>
            <a:xfrm>
              <a:off x="0" y="-66675"/>
              <a:ext cx="10286529" cy="718145"/>
            </a:xfrm>
            <a:prstGeom prst="rect">
              <a:avLst/>
            </a:prstGeom>
          </p:spPr>
          <p:txBody>
            <a:bodyPr lIns="0" tIns="0" rIns="0" bIns="0" rtlCol="0" anchor="t">
              <a:spAutoFit/>
            </a:bodyPr>
            <a:lstStyle/>
            <a:p>
              <a:pPr>
                <a:lnSpc>
                  <a:spcPts val="4200"/>
                </a:lnSpc>
              </a:pPr>
              <a:r>
                <a:rPr lang="en-US" sz="3000" dirty="0">
                  <a:solidFill>
                    <a:schemeClr val="bg1"/>
                  </a:solidFill>
                  <a:latin typeface="Poppins Medium Bold"/>
                </a:rPr>
                <a:t>Evolution of the PhET code base</a:t>
              </a:r>
            </a:p>
          </p:txBody>
        </p:sp>
        <p:sp>
          <p:nvSpPr>
            <p:cNvPr id="8" name="TextBox 8"/>
            <p:cNvSpPr txBox="1"/>
            <p:nvPr/>
          </p:nvSpPr>
          <p:spPr>
            <a:xfrm>
              <a:off x="0" y="933320"/>
              <a:ext cx="10286529" cy="2425621"/>
            </a:xfrm>
            <a:prstGeom prst="rect">
              <a:avLst/>
            </a:prstGeom>
          </p:spPr>
          <p:txBody>
            <a:bodyPr lIns="0" tIns="0" rIns="0" bIns="0" rtlCol="0" anchor="t">
              <a:spAutoFit/>
            </a:bodyPr>
            <a:lstStyle/>
            <a:p>
              <a:pPr>
                <a:lnSpc>
                  <a:spcPts val="3639"/>
                </a:lnSpc>
              </a:pPr>
              <a:r>
                <a:rPr lang="en-US" sz="2599" dirty="0">
                  <a:solidFill>
                    <a:schemeClr val="bg1"/>
                  </a:solidFill>
                  <a:latin typeface="Poppins Light Light"/>
                </a:rPr>
                <a:t>The PhET code base is a work-in-progress, with constant evolution and improvement. it work directly on their master copy. In addition PhET do not announce breaking API changes, nor publish change logs for their codebase</a:t>
              </a:r>
            </a:p>
          </p:txBody>
        </p:sp>
      </p:grpSp>
      <p:grpSp>
        <p:nvGrpSpPr>
          <p:cNvPr id="9" name="Group 9"/>
          <p:cNvGrpSpPr/>
          <p:nvPr/>
        </p:nvGrpSpPr>
        <p:grpSpPr>
          <a:xfrm>
            <a:off x="8996212" y="6654217"/>
            <a:ext cx="7714897" cy="3364595"/>
            <a:chOff x="0" y="-57150"/>
            <a:chExt cx="10286529" cy="4486127"/>
          </a:xfrm>
        </p:grpSpPr>
        <p:sp>
          <p:nvSpPr>
            <p:cNvPr id="10" name="TextBox 10"/>
            <p:cNvSpPr txBox="1"/>
            <p:nvPr/>
          </p:nvSpPr>
          <p:spPr>
            <a:xfrm>
              <a:off x="0" y="-57150"/>
              <a:ext cx="10286529" cy="1283123"/>
            </a:xfrm>
            <a:prstGeom prst="rect">
              <a:avLst/>
            </a:prstGeom>
          </p:spPr>
          <p:txBody>
            <a:bodyPr lIns="0" tIns="0" rIns="0" bIns="0" rtlCol="0" anchor="t">
              <a:spAutoFit/>
            </a:bodyPr>
            <a:lstStyle/>
            <a:p>
              <a:pPr>
                <a:lnSpc>
                  <a:spcPts val="3919"/>
                </a:lnSpc>
              </a:pPr>
              <a:r>
                <a:rPr lang="en-US" sz="2800" b="1" dirty="0">
                  <a:solidFill>
                    <a:schemeClr val="bg1"/>
                  </a:solidFill>
                  <a:latin typeface="Poppins Medium Semi-Bold"/>
                </a:rPr>
                <a:t>GPL licensing requirements when customizing existing PhET simulations</a:t>
              </a:r>
            </a:p>
          </p:txBody>
        </p:sp>
        <p:sp>
          <p:nvSpPr>
            <p:cNvPr id="11" name="TextBox 11"/>
            <p:cNvSpPr txBox="1"/>
            <p:nvPr/>
          </p:nvSpPr>
          <p:spPr>
            <a:xfrm>
              <a:off x="0" y="1559217"/>
              <a:ext cx="10286529" cy="2869760"/>
            </a:xfrm>
            <a:prstGeom prst="rect">
              <a:avLst/>
            </a:prstGeom>
          </p:spPr>
          <p:txBody>
            <a:bodyPr lIns="0" tIns="0" rIns="0" bIns="0" rtlCol="0" anchor="t">
              <a:spAutoFit/>
            </a:bodyPr>
            <a:lstStyle/>
            <a:p>
              <a:pPr>
                <a:lnSpc>
                  <a:spcPts val="3359"/>
                </a:lnSpc>
              </a:pPr>
              <a:r>
                <a:rPr lang="en-US" sz="2400" dirty="0">
                  <a:solidFill>
                    <a:schemeClr val="bg1"/>
                  </a:solidFill>
                  <a:latin typeface="Poppins Light Light"/>
                </a:rPr>
                <a:t>Any customization made to PhET simulations will need to comply with licensing requirements. Most of PhET’s simulation-specific repositories are licensed under GPL, requiring any modified simulations to also be licensed under GPL</a:t>
              </a:r>
            </a:p>
          </p:txBody>
        </p:sp>
      </p:grpSp>
      <p:sp>
        <p:nvSpPr>
          <p:cNvPr id="12" name="TextBox 12"/>
          <p:cNvSpPr txBox="1"/>
          <p:nvPr/>
        </p:nvSpPr>
        <p:spPr>
          <a:xfrm>
            <a:off x="1028700" y="954494"/>
            <a:ext cx="5862353" cy="2762250"/>
          </a:xfrm>
          <a:prstGeom prst="rect">
            <a:avLst/>
          </a:prstGeom>
        </p:spPr>
        <p:txBody>
          <a:bodyPr lIns="0" tIns="0" rIns="0" bIns="0" rtlCol="0" anchor="t">
            <a:spAutoFit/>
          </a:bodyPr>
          <a:lstStyle/>
          <a:p>
            <a:pPr>
              <a:lnSpc>
                <a:spcPts val="7320"/>
              </a:lnSpc>
            </a:pPr>
            <a:r>
              <a:rPr lang="en-US" sz="6100" dirty="0">
                <a:solidFill>
                  <a:srgbClr val="000000"/>
                </a:solidFill>
                <a:latin typeface="Poppins Bold Bold"/>
              </a:rPr>
              <a:t>Development Of PhET simulation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CD59079B-D008-D139-3256-8DC9A9CD9F63}"/>
              </a:ext>
            </a:extLst>
          </p:cNvPr>
          <p:cNvGrpSpPr/>
          <p:nvPr/>
        </p:nvGrpSpPr>
        <p:grpSpPr>
          <a:xfrm>
            <a:off x="-15240" y="0"/>
            <a:ext cx="9692640" cy="10287000"/>
            <a:chOff x="0" y="0"/>
            <a:chExt cx="3242275" cy="3479800"/>
          </a:xfrm>
        </p:grpSpPr>
        <p:sp>
          <p:nvSpPr>
            <p:cNvPr id="4" name="Freeform 4">
              <a:extLst>
                <a:ext uri="{FF2B5EF4-FFF2-40B4-BE49-F238E27FC236}">
                  <a16:creationId xmlns:a16="http://schemas.microsoft.com/office/drawing/2014/main" id="{CD32CBA3-CEE4-3487-BD38-47680DEF573E}"/>
                </a:ext>
              </a:extLst>
            </p:cNvPr>
            <p:cNvSpPr/>
            <p:nvPr/>
          </p:nvSpPr>
          <p:spPr>
            <a:xfrm>
              <a:off x="0" y="0"/>
              <a:ext cx="3242276" cy="3479800"/>
            </a:xfrm>
            <a:custGeom>
              <a:avLst/>
              <a:gdLst/>
              <a:ahLst/>
              <a:cxnLst/>
              <a:rect l="l" t="t" r="r" b="b"/>
              <a:pathLst>
                <a:path w="3242276" h="3479800">
                  <a:moveTo>
                    <a:pt x="0" y="0"/>
                  </a:moveTo>
                  <a:lnTo>
                    <a:pt x="3242276" y="0"/>
                  </a:lnTo>
                  <a:lnTo>
                    <a:pt x="3242276" y="3479800"/>
                  </a:lnTo>
                  <a:lnTo>
                    <a:pt x="0" y="3479800"/>
                  </a:lnTo>
                  <a:close/>
                </a:path>
              </a:pathLst>
            </a:custGeom>
            <a:solidFill>
              <a:srgbClr val="391C99"/>
            </a:solidFill>
          </p:spPr>
        </p:sp>
      </p:grpSp>
      <p:sp>
        <p:nvSpPr>
          <p:cNvPr id="5" name="TextBox 4">
            <a:extLst>
              <a:ext uri="{FF2B5EF4-FFF2-40B4-BE49-F238E27FC236}">
                <a16:creationId xmlns:a16="http://schemas.microsoft.com/office/drawing/2014/main" id="{C855F285-80C2-9F1C-3C2C-EE71DC3DDBA1}"/>
              </a:ext>
            </a:extLst>
          </p:cNvPr>
          <p:cNvSpPr txBox="1"/>
          <p:nvPr/>
        </p:nvSpPr>
        <p:spPr>
          <a:xfrm>
            <a:off x="3451671" y="1351712"/>
            <a:ext cx="3787329" cy="1107996"/>
          </a:xfrm>
          <a:prstGeom prst="rect">
            <a:avLst/>
          </a:prstGeom>
          <a:noFill/>
        </p:spPr>
        <p:txBody>
          <a:bodyPr wrap="square" rtlCol="0">
            <a:spAutoFit/>
          </a:bodyPr>
          <a:lstStyle/>
          <a:p>
            <a:r>
              <a:rPr lang="en-IN" sz="6600" b="1" dirty="0">
                <a:solidFill>
                  <a:schemeClr val="bg1"/>
                </a:solidFill>
              </a:rPr>
              <a:t>BLENDER</a:t>
            </a:r>
            <a:endParaRPr lang="en-IN" sz="6000" b="1" dirty="0">
              <a:solidFill>
                <a:schemeClr val="bg1"/>
              </a:solidFill>
            </a:endParaRPr>
          </a:p>
        </p:txBody>
      </p:sp>
      <p:pic>
        <p:nvPicPr>
          <p:cNvPr id="3076" name="Picture 4">
            <a:extLst>
              <a:ext uri="{FF2B5EF4-FFF2-40B4-BE49-F238E27FC236}">
                <a16:creationId xmlns:a16="http://schemas.microsoft.com/office/drawing/2014/main" id="{8C3F8161-A0CA-8E8F-DE78-D351E009FDE0}"/>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0506" y="266700"/>
            <a:ext cx="3275420" cy="290468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87179DD-34ED-16D6-04EE-32BC3754ABE7}"/>
              </a:ext>
            </a:extLst>
          </p:cNvPr>
          <p:cNvSpPr txBox="1"/>
          <p:nvPr/>
        </p:nvSpPr>
        <p:spPr>
          <a:xfrm>
            <a:off x="3451671" y="2647736"/>
            <a:ext cx="3480781" cy="461665"/>
          </a:xfrm>
          <a:prstGeom prst="rect">
            <a:avLst/>
          </a:prstGeom>
          <a:noFill/>
        </p:spPr>
        <p:txBody>
          <a:bodyPr wrap="square">
            <a:spAutoFit/>
          </a:bodyPr>
          <a:lstStyle/>
          <a:p>
            <a:r>
              <a:rPr lang="en-IN" sz="2400" dirty="0">
                <a:solidFill>
                  <a:schemeClr val="bg1"/>
                </a:solidFill>
              </a:rPr>
              <a:t>https://www.blender.org/</a:t>
            </a:r>
          </a:p>
        </p:txBody>
      </p:sp>
      <p:sp>
        <p:nvSpPr>
          <p:cNvPr id="8" name="TextBox 7">
            <a:extLst>
              <a:ext uri="{FF2B5EF4-FFF2-40B4-BE49-F238E27FC236}">
                <a16:creationId xmlns:a16="http://schemas.microsoft.com/office/drawing/2014/main" id="{B085B8C9-5488-BF7B-A852-6F05331D9664}"/>
              </a:ext>
            </a:extLst>
          </p:cNvPr>
          <p:cNvSpPr txBox="1"/>
          <p:nvPr/>
        </p:nvSpPr>
        <p:spPr>
          <a:xfrm>
            <a:off x="760191" y="7358319"/>
            <a:ext cx="7836980" cy="2145268"/>
          </a:xfrm>
          <a:prstGeom prst="roundRect">
            <a:avLst/>
          </a:prstGeom>
          <a:solidFill>
            <a:srgbClr val="393383"/>
          </a:solidFill>
        </p:spPr>
        <p:txBody>
          <a:bodyPr wrap="square" rtlCol="0">
            <a:spAutoFit/>
          </a:bodyPr>
          <a:lstStyle/>
          <a:p>
            <a:endParaRPr lang="en-US" sz="2400" b="0" i="0" dirty="0">
              <a:solidFill>
                <a:schemeClr val="bg1"/>
              </a:solidFill>
              <a:effectLst/>
              <a:latin typeface="Heebo" panose="020B0604020202020204" pitchFamily="2" charset="-79"/>
              <a:cs typeface="Heebo" panose="020B0604020202020204" pitchFamily="2" charset="-79"/>
            </a:endParaRPr>
          </a:p>
          <a:p>
            <a:r>
              <a:rPr lang="en-US" sz="2400" b="0" i="0" dirty="0">
                <a:solidFill>
                  <a:schemeClr val="bg1"/>
                </a:solidFill>
                <a:effectLst/>
                <a:latin typeface="Heebo" panose="020B0604020202020204" pitchFamily="2" charset="-79"/>
                <a:cs typeface="Heebo" panose="020B0604020202020204" pitchFamily="2" charset="-79"/>
              </a:rPr>
              <a:t>Whether you need a crumbling building, rain, fire, smoke, fluid, cloth or full on destruction, Blender delivers great looking results.</a:t>
            </a:r>
          </a:p>
          <a:p>
            <a:endParaRPr lang="en-IN" sz="2400" dirty="0">
              <a:solidFill>
                <a:schemeClr val="bg1"/>
              </a:solidFill>
            </a:endParaRPr>
          </a:p>
        </p:txBody>
      </p:sp>
      <p:sp>
        <p:nvSpPr>
          <p:cNvPr id="16" name="TextBox 15">
            <a:extLst>
              <a:ext uri="{FF2B5EF4-FFF2-40B4-BE49-F238E27FC236}">
                <a16:creationId xmlns:a16="http://schemas.microsoft.com/office/drawing/2014/main" id="{CF022313-E119-DEE2-6628-0034E29AE7C3}"/>
              </a:ext>
            </a:extLst>
          </p:cNvPr>
          <p:cNvSpPr txBox="1"/>
          <p:nvPr/>
        </p:nvSpPr>
        <p:spPr>
          <a:xfrm>
            <a:off x="760191" y="5578596"/>
            <a:ext cx="7836980" cy="1532334"/>
          </a:xfrm>
          <a:prstGeom prst="roundRect">
            <a:avLst/>
          </a:prstGeom>
          <a:solidFill>
            <a:srgbClr val="393383"/>
          </a:solidFill>
        </p:spPr>
        <p:txBody>
          <a:bodyPr wrap="square">
            <a:spAutoFit/>
          </a:bodyPr>
          <a:lstStyle/>
          <a:p>
            <a:r>
              <a:rPr lang="en-US" sz="2800" b="0" i="0" dirty="0">
                <a:solidFill>
                  <a:schemeClr val="bg1"/>
                </a:solidFill>
                <a:effectLst/>
                <a:latin typeface="arial" panose="020B0604020202020204" pitchFamily="34" charset="0"/>
              </a:rPr>
              <a:t>modeling, rigging, animation, simulation, rendering, compositing and motion tracking, even video editing and game creation.</a:t>
            </a:r>
            <a:endParaRPr lang="en-IN" sz="2800" dirty="0">
              <a:solidFill>
                <a:schemeClr val="bg1"/>
              </a:solidFill>
            </a:endParaRPr>
          </a:p>
        </p:txBody>
      </p:sp>
      <p:sp>
        <p:nvSpPr>
          <p:cNvPr id="18" name="TextBox 17">
            <a:extLst>
              <a:ext uri="{FF2B5EF4-FFF2-40B4-BE49-F238E27FC236}">
                <a16:creationId xmlns:a16="http://schemas.microsoft.com/office/drawing/2014/main" id="{B7CB744C-D92B-E64D-5996-5C47350BB1BF}"/>
              </a:ext>
            </a:extLst>
          </p:cNvPr>
          <p:cNvSpPr txBox="1"/>
          <p:nvPr/>
        </p:nvSpPr>
        <p:spPr>
          <a:xfrm>
            <a:off x="1371600" y="3811420"/>
            <a:ext cx="9273540" cy="461665"/>
          </a:xfrm>
          <a:prstGeom prst="rect">
            <a:avLst/>
          </a:prstGeom>
          <a:noFill/>
        </p:spPr>
        <p:txBody>
          <a:bodyPr wrap="square">
            <a:spAutoFit/>
          </a:bodyPr>
          <a:lstStyle/>
          <a:p>
            <a:r>
              <a:rPr lang="en-US" sz="2400" b="1" i="0" dirty="0">
                <a:solidFill>
                  <a:schemeClr val="bg1"/>
                </a:solidFill>
                <a:effectLst/>
                <a:latin typeface="arial" panose="020B0604020202020204" pitchFamily="34" charset="0"/>
              </a:rPr>
              <a:t>free and open source 3D creation suite</a:t>
            </a:r>
            <a:r>
              <a:rPr lang="en-US" sz="2400" b="0" i="0" dirty="0">
                <a:solidFill>
                  <a:schemeClr val="bg1"/>
                </a:solidFill>
                <a:effectLst/>
                <a:latin typeface="arial" panose="020B0604020202020204" pitchFamily="34" charset="0"/>
              </a:rPr>
              <a:t>.</a:t>
            </a:r>
          </a:p>
        </p:txBody>
      </p:sp>
      <p:pic>
        <p:nvPicPr>
          <p:cNvPr id="9" name="blender-physics-simulations_jttJaSOv">
            <a:hlinkClick r:id="" action="ppaction://media"/>
            <a:extLst>
              <a:ext uri="{FF2B5EF4-FFF2-40B4-BE49-F238E27FC236}">
                <a16:creationId xmlns:a16="http://schemas.microsoft.com/office/drawing/2014/main" id="{18F10F63-378D-CE88-6E65-3A28E32DFF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16138" r="5355" b="16138"/>
          <a:stretch/>
        </p:blipFill>
        <p:spPr>
          <a:xfrm>
            <a:off x="10210800" y="987789"/>
            <a:ext cx="7561424" cy="4396299"/>
          </a:xfrm>
          <a:prstGeom prst="rect">
            <a:avLst/>
          </a:prstGeom>
        </p:spPr>
      </p:pic>
      <p:pic>
        <p:nvPicPr>
          <p:cNvPr id="11" name="amazing-projects-made-in-blender_wHXe6RRT">
            <a:hlinkClick r:id="" action="ppaction://media"/>
            <a:extLst>
              <a:ext uri="{FF2B5EF4-FFF2-40B4-BE49-F238E27FC236}">
                <a16:creationId xmlns:a16="http://schemas.microsoft.com/office/drawing/2014/main" id="{792637B8-40B9-8DBC-124D-0E469C11E490}"/>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0210800" y="5681363"/>
            <a:ext cx="7561424" cy="4151215"/>
          </a:xfrm>
          <a:prstGeom prst="rect">
            <a:avLst/>
          </a:prstGeom>
        </p:spPr>
      </p:pic>
    </p:spTree>
    <p:extLst>
      <p:ext uri="{BB962C8B-B14F-4D97-AF65-F5344CB8AC3E}">
        <p14:creationId xmlns:p14="http://schemas.microsoft.com/office/powerpoint/2010/main" val="2316459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09" fill="hold"/>
                                        <p:tgtEl>
                                          <p:spTgt spid="9"/>
                                        </p:tgtEl>
                                      </p:cBhvr>
                                    </p:cmd>
                                  </p:childTnLst>
                                </p:cTn>
                              </p:par>
                            </p:childTnLst>
                          </p:cTn>
                        </p:par>
                        <p:par>
                          <p:cTn id="7" fill="hold">
                            <p:stCondLst>
                              <p:cond delay="8709"/>
                            </p:stCondLst>
                            <p:childTnLst>
                              <p:par>
                                <p:cTn id="8" presetID="1" presetClass="mediacall" presetSubtype="0" fill="hold" nodeType="afterEffect">
                                  <p:stCondLst>
                                    <p:cond delay="0"/>
                                  </p:stCondLst>
                                  <p:childTnLst>
                                    <p:cmd type="call" cmd="playFrom(0.0)">
                                      <p:cBhvr>
                                        <p:cTn id="9" dur="1006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0" repeatCount="indefinite" fill="hold" display="0">
                  <p:stCondLst>
                    <p:cond delay="indefinite"/>
                  </p:stCondLst>
                </p:cTn>
                <p:tgtEl>
                  <p:spTgt spid="9"/>
                </p:tgtEl>
              </p:cMediaNode>
            </p:video>
            <p:seq concurrent="1" nextAc="seek">
              <p:cTn id="11" restart="whenNotActive" fill="hold" evtFilter="cancelBubble" nodeType="interactiveSeq">
                <p:stCondLst>
                  <p:cond evt="onClick" delay="0">
                    <p:tgtEl>
                      <p:spTgt spid="9"/>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9"/>
                                        </p:tgtEl>
                                      </p:cBhvr>
                                    </p:cmd>
                                  </p:childTnLst>
                                </p:cTn>
                              </p:par>
                            </p:childTnLst>
                          </p:cTn>
                        </p:par>
                      </p:childTnLst>
                    </p:cTn>
                  </p:par>
                </p:childTnLst>
              </p:cTn>
              <p:nextCondLst>
                <p:cond evt="onClick" delay="0">
                  <p:tgtEl>
                    <p:spTgt spid="9"/>
                  </p:tgtEl>
                </p:cond>
              </p:nextCondLst>
            </p:seq>
            <p:video>
              <p:cMediaNode vol="80000" mute="1">
                <p:cTn id="16" repeatCount="indefinite" fill="remove" display="0">
                  <p:stCondLst>
                    <p:cond delay="indefinite"/>
                  </p:stCondLst>
                </p:cTn>
                <p:tgtEl>
                  <p:spTgt spid="11"/>
                </p:tgtEl>
              </p:cMediaNode>
            </p:video>
            <p:seq concurrent="1" nextAc="seek">
              <p:cTn id="17" restart="whenNotActive" fill="hold" evtFilter="cancelBubble" nodeType="interactiveSeq">
                <p:stCondLst>
                  <p:cond evt="onClick" delay="0">
                    <p:tgtEl>
                      <p:spTgt spid="11"/>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CD59079B-D008-D139-3256-8DC9A9CD9F63}"/>
              </a:ext>
            </a:extLst>
          </p:cNvPr>
          <p:cNvGrpSpPr/>
          <p:nvPr/>
        </p:nvGrpSpPr>
        <p:grpSpPr>
          <a:xfrm>
            <a:off x="0" y="0"/>
            <a:ext cx="19217640" cy="10287000"/>
            <a:chOff x="0" y="0"/>
            <a:chExt cx="3242275" cy="3479800"/>
          </a:xfrm>
        </p:grpSpPr>
        <p:sp>
          <p:nvSpPr>
            <p:cNvPr id="4" name="Freeform 4">
              <a:extLst>
                <a:ext uri="{FF2B5EF4-FFF2-40B4-BE49-F238E27FC236}">
                  <a16:creationId xmlns:a16="http://schemas.microsoft.com/office/drawing/2014/main" id="{CD32CBA3-CEE4-3487-BD38-47680DEF573E}"/>
                </a:ext>
              </a:extLst>
            </p:cNvPr>
            <p:cNvSpPr/>
            <p:nvPr/>
          </p:nvSpPr>
          <p:spPr>
            <a:xfrm>
              <a:off x="0" y="0"/>
              <a:ext cx="3242276" cy="3479800"/>
            </a:xfrm>
            <a:custGeom>
              <a:avLst/>
              <a:gdLst/>
              <a:ahLst/>
              <a:cxnLst/>
              <a:rect l="l" t="t" r="r" b="b"/>
              <a:pathLst>
                <a:path w="3242276" h="3479800">
                  <a:moveTo>
                    <a:pt x="0" y="0"/>
                  </a:moveTo>
                  <a:lnTo>
                    <a:pt x="3242276" y="0"/>
                  </a:lnTo>
                  <a:lnTo>
                    <a:pt x="3242276" y="3479800"/>
                  </a:lnTo>
                  <a:lnTo>
                    <a:pt x="0" y="3479800"/>
                  </a:lnTo>
                  <a:close/>
                </a:path>
              </a:pathLst>
            </a:custGeom>
            <a:solidFill>
              <a:srgbClr val="391C99"/>
            </a:solidFill>
          </p:spPr>
        </p:sp>
      </p:grpSp>
      <p:sp>
        <p:nvSpPr>
          <p:cNvPr id="2" name="TextBox 1">
            <a:extLst>
              <a:ext uri="{FF2B5EF4-FFF2-40B4-BE49-F238E27FC236}">
                <a16:creationId xmlns:a16="http://schemas.microsoft.com/office/drawing/2014/main" id="{7DC074A3-8147-4DFE-9957-4D02F92E7C67}"/>
              </a:ext>
            </a:extLst>
          </p:cNvPr>
          <p:cNvSpPr txBox="1"/>
          <p:nvPr/>
        </p:nvSpPr>
        <p:spPr>
          <a:xfrm>
            <a:off x="4931945" y="3848100"/>
            <a:ext cx="9353755" cy="1862048"/>
          </a:xfrm>
          <a:prstGeom prst="rect">
            <a:avLst/>
          </a:prstGeom>
          <a:noFill/>
        </p:spPr>
        <p:txBody>
          <a:bodyPr wrap="square" rtlCol="0">
            <a:spAutoFit/>
          </a:bodyPr>
          <a:lstStyle/>
          <a:p>
            <a:r>
              <a:rPr lang="en-US" sz="11500" dirty="0">
                <a:solidFill>
                  <a:schemeClr val="bg1"/>
                </a:solidFill>
              </a:rPr>
              <a:t>ANY QUERIES?</a:t>
            </a:r>
            <a:endParaRPr lang="en-IN" sz="11500" dirty="0">
              <a:solidFill>
                <a:schemeClr val="bg1"/>
              </a:solidFill>
            </a:endParaRPr>
          </a:p>
        </p:txBody>
      </p:sp>
    </p:spTree>
    <p:extLst>
      <p:ext uri="{BB962C8B-B14F-4D97-AF65-F5344CB8AC3E}">
        <p14:creationId xmlns:p14="http://schemas.microsoft.com/office/powerpoint/2010/main" val="29378352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91C99">
            <a:alpha val="99000"/>
          </a:srgb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23DAB51-F363-08B9-E253-61797C2312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72312" y="236589"/>
            <a:ext cx="8152847" cy="4825466"/>
          </a:xfrm>
          <a:prstGeom prst="rect">
            <a:avLst/>
          </a:prstGeom>
        </p:spPr>
      </p:pic>
      <p:sp>
        <p:nvSpPr>
          <p:cNvPr id="4" name="TextBox 4"/>
          <p:cNvSpPr txBox="1"/>
          <p:nvPr/>
        </p:nvSpPr>
        <p:spPr>
          <a:xfrm>
            <a:off x="4050864" y="8527146"/>
            <a:ext cx="5630468" cy="300179"/>
          </a:xfrm>
          <a:prstGeom prst="rect">
            <a:avLst/>
          </a:prstGeom>
        </p:spPr>
        <p:txBody>
          <a:bodyPr lIns="0" tIns="0" rIns="0" bIns="0" rtlCol="0" anchor="t">
            <a:spAutoFit/>
          </a:bodyPr>
          <a:lstStyle/>
          <a:p>
            <a:pPr>
              <a:lnSpc>
                <a:spcPts val="2548"/>
              </a:lnSpc>
            </a:pPr>
            <a:endParaRPr/>
          </a:p>
        </p:txBody>
      </p:sp>
      <p:sp>
        <p:nvSpPr>
          <p:cNvPr id="5" name="TextBox 5"/>
          <p:cNvSpPr txBox="1"/>
          <p:nvPr/>
        </p:nvSpPr>
        <p:spPr>
          <a:xfrm>
            <a:off x="-1143000" y="708641"/>
            <a:ext cx="10979231" cy="1243930"/>
          </a:xfrm>
          <a:prstGeom prst="rect">
            <a:avLst/>
          </a:prstGeom>
          <a:effectLst>
            <a:glow rad="228600">
              <a:schemeClr val="accent2">
                <a:satMod val="175000"/>
                <a:alpha val="40000"/>
              </a:schemeClr>
            </a:glow>
          </a:effectLst>
        </p:spPr>
        <p:txBody>
          <a:bodyPr lIns="0" tIns="0" rIns="0" bIns="0" rtlCol="0" anchor="t">
            <a:spAutoFit/>
          </a:bodyPr>
          <a:lstStyle/>
          <a:p>
            <a:pPr algn="ctr">
              <a:lnSpc>
                <a:spcPts val="9664"/>
              </a:lnSpc>
            </a:pPr>
            <a:r>
              <a:rPr lang="en-US" sz="8800" b="1" dirty="0">
                <a:ln w="13462">
                  <a:solidFill>
                    <a:schemeClr val="bg1"/>
                  </a:solidFill>
                  <a:prstDash val="solid"/>
                </a:ln>
                <a:solidFill>
                  <a:schemeClr val="tx1">
                    <a:lumMod val="95000"/>
                    <a:lumOff val="5000"/>
                  </a:schemeClr>
                </a:solidFill>
                <a:effectLst>
                  <a:outerShdw dist="38100" dir="2700000" algn="bl" rotWithShape="0">
                    <a:schemeClr val="accent5"/>
                  </a:outerShdw>
                </a:effectLst>
                <a:latin typeface="Canva Sans"/>
              </a:rPr>
              <a:t>SIMULATION </a:t>
            </a:r>
          </a:p>
        </p:txBody>
      </p:sp>
      <p:sp>
        <p:nvSpPr>
          <p:cNvPr id="7" name="TextBox 6">
            <a:extLst>
              <a:ext uri="{FF2B5EF4-FFF2-40B4-BE49-F238E27FC236}">
                <a16:creationId xmlns:a16="http://schemas.microsoft.com/office/drawing/2014/main" id="{3317587C-49FE-E46F-E611-698D60B3A9BF}"/>
              </a:ext>
            </a:extLst>
          </p:cNvPr>
          <p:cNvSpPr txBox="1"/>
          <p:nvPr/>
        </p:nvSpPr>
        <p:spPr>
          <a:xfrm>
            <a:off x="457201" y="3368501"/>
            <a:ext cx="9515111" cy="2554545"/>
          </a:xfrm>
          <a:prstGeom prst="rect">
            <a:avLst/>
          </a:prstGeom>
          <a:noFill/>
        </p:spPr>
        <p:txBody>
          <a:bodyPr wrap="square" rtlCol="0">
            <a:spAutoFit/>
          </a:bodyPr>
          <a:lstStyle/>
          <a:p>
            <a:r>
              <a:rPr lang="en-IN" sz="3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Basically, a model that duplicates how an existing or </a:t>
            </a:r>
          </a:p>
          <a:p>
            <a:r>
              <a:rPr lang="en-IN" sz="3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proposed systems work, providing evidence for </a:t>
            </a:r>
          </a:p>
          <a:p>
            <a:r>
              <a:rPr lang="en-IN" sz="3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decision-making by allowing the testing of various     scenarios or process improvements.</a:t>
            </a:r>
          </a:p>
          <a:p>
            <a:endParaRPr lang="en-IN" sz="3200" dirty="0"/>
          </a:p>
        </p:txBody>
      </p:sp>
      <p:pic>
        <p:nvPicPr>
          <p:cNvPr id="1028" name="Picture 4" descr="Ansys fait l'acquisition d'un spécialiste en simulation de fabrication  additive métallique">
            <a:extLst>
              <a:ext uri="{FF2B5EF4-FFF2-40B4-BE49-F238E27FC236}">
                <a16:creationId xmlns:a16="http://schemas.microsoft.com/office/drawing/2014/main" id="{DAC98F27-BE81-0188-6096-9F9BDD1589F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75303" y="6229098"/>
            <a:ext cx="7751121" cy="349225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611A4F05-D012-3F91-DDE6-367AAB4559F9}"/>
              </a:ext>
            </a:extLst>
          </p:cNvPr>
          <p:cNvSpPr txBox="1"/>
          <p:nvPr/>
        </p:nvSpPr>
        <p:spPr>
          <a:xfrm>
            <a:off x="1065250" y="1874765"/>
            <a:ext cx="6861174" cy="461665"/>
          </a:xfrm>
          <a:prstGeom prst="rect">
            <a:avLst/>
          </a:prstGeom>
          <a:noFill/>
        </p:spPr>
        <p:txBody>
          <a:bodyPr wrap="none" rtlCol="0">
            <a:spAutoFit/>
          </a:bodyPr>
          <a:lstStyle/>
          <a:p>
            <a:r>
              <a:rPr lang="en-US" sz="2400" i="0" dirty="0">
                <a:solidFill>
                  <a:schemeClr val="bg1"/>
                </a:solidFill>
                <a:effectLst/>
                <a:latin typeface="arial" panose="020B0604020202020204" pitchFamily="34" charset="0"/>
              </a:rPr>
              <a:t>a model or representative example of something.</a:t>
            </a:r>
            <a:endParaRPr lang="en-IN" sz="2400" dirty="0">
              <a:solidFill>
                <a:schemeClr val="bg1"/>
              </a:solidFill>
            </a:endParaRPr>
          </a:p>
        </p:txBody>
      </p:sp>
      <p:pic>
        <p:nvPicPr>
          <p:cNvPr id="1036" name="Picture 12" descr="What is the simulation method? - Quora">
            <a:extLst>
              <a:ext uri="{FF2B5EF4-FFF2-40B4-BE49-F238E27FC236}">
                <a16:creationId xmlns:a16="http://schemas.microsoft.com/office/drawing/2014/main" id="{2E31BC10-27AD-0066-5D16-9CB372EA52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07266" y="4838700"/>
            <a:ext cx="6150883" cy="50283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7114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91C99">
            <a:alpha val="99000"/>
          </a:srgb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9195C4-7304-56D2-C6AF-1B2DD4F63476}"/>
              </a:ext>
            </a:extLst>
          </p:cNvPr>
          <p:cNvSpPr txBox="1"/>
          <p:nvPr/>
        </p:nvSpPr>
        <p:spPr>
          <a:xfrm>
            <a:off x="3099933" y="723900"/>
            <a:ext cx="11649984" cy="1015663"/>
          </a:xfrm>
          <a:prstGeom prst="rect">
            <a:avLst/>
          </a:prstGeom>
          <a:noFill/>
        </p:spPr>
        <p:txBody>
          <a:bodyPr wrap="none" rtlCol="0">
            <a:spAutoFit/>
          </a:bodyPr>
          <a:lstStyle/>
          <a:p>
            <a:r>
              <a:rPr lang="en-US" sz="6000" u="sng" dirty="0">
                <a:solidFill>
                  <a:schemeClr val="bg1"/>
                </a:solidFill>
              </a:rPr>
              <a:t>Classification</a:t>
            </a:r>
            <a:r>
              <a:rPr lang="en-US" sz="6000" u="sng" dirty="0"/>
              <a:t> of simulation software:</a:t>
            </a:r>
          </a:p>
        </p:txBody>
      </p:sp>
      <p:sp>
        <p:nvSpPr>
          <p:cNvPr id="3" name="TextBox 2">
            <a:extLst>
              <a:ext uri="{FF2B5EF4-FFF2-40B4-BE49-F238E27FC236}">
                <a16:creationId xmlns:a16="http://schemas.microsoft.com/office/drawing/2014/main" id="{78CC4599-CC04-8192-2A3E-30D72F384B16}"/>
              </a:ext>
            </a:extLst>
          </p:cNvPr>
          <p:cNvSpPr txBox="1"/>
          <p:nvPr/>
        </p:nvSpPr>
        <p:spPr>
          <a:xfrm>
            <a:off x="907322" y="2658960"/>
            <a:ext cx="16473356" cy="830997"/>
          </a:xfrm>
          <a:prstGeom prst="rect">
            <a:avLst/>
          </a:prstGeom>
          <a:noFill/>
        </p:spPr>
        <p:txBody>
          <a:bodyPr wrap="none" rtlCol="0">
            <a:spAutoFit/>
          </a:bodyPr>
          <a:lstStyle/>
          <a:p>
            <a:pPr marL="571500" indent="-571500">
              <a:buFont typeface="Arial" panose="020B0604020202020204" pitchFamily="34" charset="0"/>
              <a:buChar char="•"/>
            </a:pPr>
            <a:r>
              <a:rPr lang="en-US" sz="4800" dirty="0">
                <a:solidFill>
                  <a:schemeClr val="bg1"/>
                </a:solidFill>
              </a:rPr>
              <a:t>General</a:t>
            </a:r>
            <a:r>
              <a:rPr lang="en-US" sz="4800" dirty="0"/>
              <a:t> purpose and </a:t>
            </a:r>
            <a:r>
              <a:rPr lang="en-US" sz="4800" dirty="0">
                <a:solidFill>
                  <a:schemeClr val="bg1"/>
                </a:solidFill>
              </a:rPr>
              <a:t>Application-oriented</a:t>
            </a:r>
            <a:r>
              <a:rPr lang="en-US" sz="4800" dirty="0"/>
              <a:t> simulation packages</a:t>
            </a:r>
            <a:endParaRPr lang="en-IN" sz="4800" dirty="0"/>
          </a:p>
        </p:txBody>
      </p:sp>
      <p:pic>
        <p:nvPicPr>
          <p:cNvPr id="13" name="Picture 12">
            <a:extLst>
              <a:ext uri="{FF2B5EF4-FFF2-40B4-BE49-F238E27FC236}">
                <a16:creationId xmlns:a16="http://schemas.microsoft.com/office/drawing/2014/main" id="{DCC5CF49-079F-243B-D32B-901EC8A9F84E}"/>
              </a:ext>
            </a:extLst>
          </p:cNvPr>
          <p:cNvPicPr>
            <a:picLocks noChangeAspect="1"/>
          </p:cNvPicPr>
          <p:nvPr/>
        </p:nvPicPr>
        <p:blipFill>
          <a:blip r:embed="rId2"/>
          <a:stretch>
            <a:fillRect/>
          </a:stretch>
        </p:blipFill>
        <p:spPr>
          <a:xfrm>
            <a:off x="4114800" y="4080469"/>
            <a:ext cx="9220200" cy="5618898"/>
          </a:xfrm>
          <a:prstGeom prst="rect">
            <a:avLst/>
          </a:prstGeom>
        </p:spPr>
      </p:pic>
    </p:spTree>
    <p:extLst>
      <p:ext uri="{BB962C8B-B14F-4D97-AF65-F5344CB8AC3E}">
        <p14:creationId xmlns:p14="http://schemas.microsoft.com/office/powerpoint/2010/main" val="6832709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7F6"/>
        </a:solidFill>
        <a:effectLst/>
      </p:bgPr>
    </p:bg>
    <p:spTree>
      <p:nvGrpSpPr>
        <p:cNvPr id="1" name=""/>
        <p:cNvGrpSpPr/>
        <p:nvPr/>
      </p:nvGrpSpPr>
      <p:grpSpPr>
        <a:xfrm>
          <a:off x="0" y="0"/>
          <a:ext cx="0" cy="0"/>
          <a:chOff x="0" y="0"/>
          <a:chExt cx="0" cy="0"/>
        </a:xfrm>
      </p:grpSpPr>
      <p:grpSp>
        <p:nvGrpSpPr>
          <p:cNvPr id="3" name="Group 3"/>
          <p:cNvGrpSpPr/>
          <p:nvPr/>
        </p:nvGrpSpPr>
        <p:grpSpPr>
          <a:xfrm>
            <a:off x="8045823" y="0"/>
            <a:ext cx="10242177" cy="10287000"/>
            <a:chOff x="0" y="0"/>
            <a:chExt cx="3242275" cy="3479800"/>
          </a:xfrm>
        </p:grpSpPr>
        <p:sp>
          <p:nvSpPr>
            <p:cNvPr id="4" name="Freeform 4"/>
            <p:cNvSpPr/>
            <p:nvPr/>
          </p:nvSpPr>
          <p:spPr>
            <a:xfrm>
              <a:off x="0" y="0"/>
              <a:ext cx="3242276" cy="3479800"/>
            </a:xfrm>
            <a:custGeom>
              <a:avLst/>
              <a:gdLst/>
              <a:ahLst/>
              <a:cxnLst/>
              <a:rect l="l" t="t" r="r" b="b"/>
              <a:pathLst>
                <a:path w="3242276" h="3479800">
                  <a:moveTo>
                    <a:pt x="0" y="0"/>
                  </a:moveTo>
                  <a:lnTo>
                    <a:pt x="3242276" y="0"/>
                  </a:lnTo>
                  <a:lnTo>
                    <a:pt x="3242276" y="3479800"/>
                  </a:lnTo>
                  <a:lnTo>
                    <a:pt x="0" y="3479800"/>
                  </a:lnTo>
                  <a:close/>
                </a:path>
              </a:pathLst>
            </a:custGeom>
            <a:solidFill>
              <a:srgbClr val="391C99"/>
            </a:solidFill>
          </p:spPr>
        </p:sp>
      </p:grpSp>
      <p:pic>
        <p:nvPicPr>
          <p:cNvPr id="2050" name="Picture 2" descr="Arena Simulation Software | Arena Simulation Software México">
            <a:extLst>
              <a:ext uri="{FF2B5EF4-FFF2-40B4-BE49-F238E27FC236}">
                <a16:creationId xmlns:a16="http://schemas.microsoft.com/office/drawing/2014/main" id="{27F88C56-BF45-B7AB-E516-9A2D76AFB36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 y="876300"/>
            <a:ext cx="4419600" cy="204276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83231FD6-4270-E5E1-C6DA-0D1CCC828BEB}"/>
              </a:ext>
            </a:extLst>
          </p:cNvPr>
          <p:cNvSpPr txBox="1"/>
          <p:nvPr/>
        </p:nvSpPr>
        <p:spPr>
          <a:xfrm>
            <a:off x="8823513" y="1333500"/>
            <a:ext cx="8686800" cy="2062103"/>
          </a:xfrm>
          <a:prstGeom prst="rect">
            <a:avLst/>
          </a:prstGeom>
          <a:noFill/>
        </p:spPr>
        <p:txBody>
          <a:bodyPr wrap="square" rtlCol="0">
            <a:spAutoFit/>
          </a:bodyPr>
          <a:lstStyle/>
          <a:p>
            <a:pPr marL="457200" indent="-457200">
              <a:buFont typeface="Arial" panose="020B0604020202020204" pitchFamily="34" charset="0"/>
              <a:buChar char="•"/>
            </a:pPr>
            <a:r>
              <a:rPr lang="en-US" sz="3200" dirty="0">
                <a:solidFill>
                  <a:schemeClr val="bg1"/>
                </a:solidFill>
              </a:rPr>
              <a:t>Arena is a simulation software product that provides an integrated framework for building simulation models in a wide variety of applications.</a:t>
            </a:r>
            <a:endParaRPr lang="en-IN" sz="3200" dirty="0">
              <a:solidFill>
                <a:schemeClr val="bg1"/>
              </a:solidFill>
            </a:endParaRPr>
          </a:p>
        </p:txBody>
      </p:sp>
      <p:sp>
        <p:nvSpPr>
          <p:cNvPr id="10" name="TextBox 9">
            <a:extLst>
              <a:ext uri="{FF2B5EF4-FFF2-40B4-BE49-F238E27FC236}">
                <a16:creationId xmlns:a16="http://schemas.microsoft.com/office/drawing/2014/main" id="{CF03D1BC-C9BF-9E26-3C28-EA6C86C5D0B3}"/>
              </a:ext>
            </a:extLst>
          </p:cNvPr>
          <p:cNvSpPr txBox="1"/>
          <p:nvPr/>
        </p:nvSpPr>
        <p:spPr>
          <a:xfrm>
            <a:off x="9144000" y="4305300"/>
            <a:ext cx="8077200" cy="3539430"/>
          </a:xfrm>
          <a:prstGeom prst="rect">
            <a:avLst/>
          </a:prstGeom>
          <a:noFill/>
        </p:spPr>
        <p:txBody>
          <a:bodyPr wrap="square" rtlCol="0">
            <a:spAutoFit/>
          </a:bodyPr>
          <a:lstStyle/>
          <a:p>
            <a:r>
              <a:rPr lang="en-US" sz="2800" dirty="0">
                <a:solidFill>
                  <a:schemeClr val="bg1"/>
                </a:solidFill>
              </a:rPr>
              <a:t>Arena can be used to model any system within the manufacturing or service industries. </a:t>
            </a:r>
          </a:p>
          <a:p>
            <a:pPr marL="342900" indent="-342900">
              <a:buFont typeface="Arial" panose="020B0604020202020204" pitchFamily="34" charset="0"/>
              <a:buChar char="•"/>
            </a:pPr>
            <a:r>
              <a:rPr lang="en-US" sz="2800" dirty="0">
                <a:solidFill>
                  <a:schemeClr val="bg1"/>
                </a:solidFill>
              </a:rPr>
              <a:t>Logistics operations, such as warehousing and transportation</a:t>
            </a:r>
          </a:p>
          <a:p>
            <a:pPr marL="342900" indent="-342900">
              <a:buFont typeface="Arial" panose="020B0604020202020204" pitchFamily="34" charset="0"/>
              <a:buChar char="•"/>
            </a:pPr>
            <a:r>
              <a:rPr lang="en-US" sz="2800" dirty="0">
                <a:solidFill>
                  <a:schemeClr val="bg1"/>
                </a:solidFill>
              </a:rPr>
              <a:t>Banks and ATMs</a:t>
            </a:r>
          </a:p>
          <a:p>
            <a:pPr marL="342900" indent="-342900">
              <a:buFont typeface="Arial" panose="020B0604020202020204" pitchFamily="34" charset="0"/>
              <a:buChar char="•"/>
            </a:pPr>
            <a:r>
              <a:rPr lang="en-US" sz="2800" dirty="0">
                <a:solidFill>
                  <a:schemeClr val="bg1"/>
                </a:solidFill>
              </a:rPr>
              <a:t>Vehicle planning and scheduling</a:t>
            </a:r>
          </a:p>
          <a:p>
            <a:pPr marL="342900" indent="-342900">
              <a:buFont typeface="Arial" panose="020B0604020202020204" pitchFamily="34" charset="0"/>
              <a:buChar char="•"/>
            </a:pPr>
            <a:r>
              <a:rPr lang="en-US" sz="2800" dirty="0">
                <a:solidFill>
                  <a:schemeClr val="bg1"/>
                </a:solidFill>
              </a:rPr>
              <a:t>Supply chain</a:t>
            </a:r>
          </a:p>
          <a:p>
            <a:pPr marL="342900" indent="-342900">
              <a:buFont typeface="Arial" panose="020B0604020202020204" pitchFamily="34" charset="0"/>
              <a:buChar char="•"/>
            </a:pPr>
            <a:r>
              <a:rPr lang="en-US" sz="2800" dirty="0">
                <a:solidFill>
                  <a:schemeClr val="bg1"/>
                </a:solidFill>
              </a:rPr>
              <a:t>Business process (</a:t>
            </a:r>
            <a:r>
              <a:rPr lang="en-US" sz="2800" dirty="0" err="1">
                <a:solidFill>
                  <a:schemeClr val="bg1"/>
                </a:solidFill>
              </a:rPr>
              <a:t>eg</a:t>
            </a:r>
            <a:r>
              <a:rPr lang="en-US" sz="2800" dirty="0">
                <a:solidFill>
                  <a:schemeClr val="bg1"/>
                </a:solidFill>
              </a:rPr>
              <a:t> insurance office, call </a:t>
            </a:r>
            <a:r>
              <a:rPr lang="en-US" sz="2800" dirty="0" err="1">
                <a:solidFill>
                  <a:schemeClr val="bg1"/>
                </a:solidFill>
              </a:rPr>
              <a:t>centre</a:t>
            </a:r>
            <a:r>
              <a:rPr lang="en-US" sz="2800" dirty="0">
                <a:solidFill>
                  <a:schemeClr val="bg1"/>
                </a:solidFill>
              </a:rPr>
              <a:t>)</a:t>
            </a:r>
            <a:endParaRPr lang="en-IN" sz="2800" dirty="0">
              <a:solidFill>
                <a:schemeClr val="bg1"/>
              </a:solidFill>
            </a:endParaRPr>
          </a:p>
        </p:txBody>
      </p:sp>
      <p:pic>
        <p:nvPicPr>
          <p:cNvPr id="2052" name="Picture 4" descr="Food &amp; Beverage | Arena Simulation Software">
            <a:extLst>
              <a:ext uri="{FF2B5EF4-FFF2-40B4-BE49-F238E27FC236}">
                <a16:creationId xmlns:a16="http://schemas.microsoft.com/office/drawing/2014/main" id="{364705DE-5DE4-CD50-0B41-647A73DBB14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238" t="18172" r="1145" b="4409"/>
          <a:stretch/>
        </p:blipFill>
        <p:spPr bwMode="auto">
          <a:xfrm>
            <a:off x="35859" y="4406800"/>
            <a:ext cx="7696200" cy="50240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010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7F6"/>
        </a:solidFill>
        <a:effectLst/>
      </p:bgPr>
    </p:bg>
    <p:spTree>
      <p:nvGrpSpPr>
        <p:cNvPr id="1" name=""/>
        <p:cNvGrpSpPr/>
        <p:nvPr/>
      </p:nvGrpSpPr>
      <p:grpSpPr>
        <a:xfrm>
          <a:off x="0" y="0"/>
          <a:ext cx="0" cy="0"/>
          <a:chOff x="0" y="0"/>
          <a:chExt cx="0" cy="0"/>
        </a:xfrm>
      </p:grpSpPr>
      <p:grpSp>
        <p:nvGrpSpPr>
          <p:cNvPr id="3" name="Group 3"/>
          <p:cNvGrpSpPr/>
          <p:nvPr/>
        </p:nvGrpSpPr>
        <p:grpSpPr>
          <a:xfrm>
            <a:off x="7897906" y="-118782"/>
            <a:ext cx="10390094" cy="10524564"/>
            <a:chOff x="0" y="0"/>
            <a:chExt cx="3242275" cy="3479800"/>
          </a:xfrm>
        </p:grpSpPr>
        <p:sp>
          <p:nvSpPr>
            <p:cNvPr id="4" name="Freeform 4"/>
            <p:cNvSpPr/>
            <p:nvPr/>
          </p:nvSpPr>
          <p:spPr>
            <a:xfrm>
              <a:off x="0" y="0"/>
              <a:ext cx="3242276" cy="3479800"/>
            </a:xfrm>
            <a:custGeom>
              <a:avLst/>
              <a:gdLst/>
              <a:ahLst/>
              <a:cxnLst/>
              <a:rect l="l" t="t" r="r" b="b"/>
              <a:pathLst>
                <a:path w="3242276" h="3479800">
                  <a:moveTo>
                    <a:pt x="0" y="0"/>
                  </a:moveTo>
                  <a:lnTo>
                    <a:pt x="3242276" y="0"/>
                  </a:lnTo>
                  <a:lnTo>
                    <a:pt x="3242276" y="3479800"/>
                  </a:lnTo>
                  <a:lnTo>
                    <a:pt x="0" y="3479800"/>
                  </a:lnTo>
                  <a:close/>
                </a:path>
              </a:pathLst>
            </a:custGeom>
            <a:solidFill>
              <a:srgbClr val="391C99"/>
            </a:solidFill>
          </p:spPr>
        </p:sp>
      </p:grpSp>
      <p:sp>
        <p:nvSpPr>
          <p:cNvPr id="9" name="TextBox 8">
            <a:extLst>
              <a:ext uri="{FF2B5EF4-FFF2-40B4-BE49-F238E27FC236}">
                <a16:creationId xmlns:a16="http://schemas.microsoft.com/office/drawing/2014/main" id="{83231FD6-4270-E5E1-C6DA-0D1CCC828BEB}"/>
              </a:ext>
            </a:extLst>
          </p:cNvPr>
          <p:cNvSpPr txBox="1"/>
          <p:nvPr/>
        </p:nvSpPr>
        <p:spPr>
          <a:xfrm>
            <a:off x="8935148" y="1345168"/>
            <a:ext cx="8686800" cy="6986528"/>
          </a:xfrm>
          <a:prstGeom prst="rect">
            <a:avLst/>
          </a:prstGeom>
          <a:noFill/>
        </p:spPr>
        <p:txBody>
          <a:bodyPr wrap="square" rtlCol="0">
            <a:spAutoFit/>
          </a:bodyPr>
          <a:lstStyle/>
          <a:p>
            <a:pPr marL="457200" indent="-457200">
              <a:buFont typeface="Arial" panose="020B0604020202020204" pitchFamily="34" charset="0"/>
              <a:buChar char="•"/>
            </a:pPr>
            <a:r>
              <a:rPr lang="en-US" sz="3200" dirty="0">
                <a:solidFill>
                  <a:schemeClr val="bg1"/>
                </a:solidFill>
              </a:rPr>
              <a:t>a powerful Windows-based simulation tool for simulating and analyzing health care systems of all types and sizes.</a:t>
            </a:r>
          </a:p>
          <a:p>
            <a:pPr marL="457200" indent="-457200">
              <a:buFont typeface="Arial" panose="020B0604020202020204" pitchFamily="34" charset="0"/>
              <a:buChar char="•"/>
            </a:pPr>
            <a:endParaRPr lang="en-US" sz="3200" dirty="0">
              <a:solidFill>
                <a:schemeClr val="bg1"/>
              </a:solidFill>
            </a:endParaRPr>
          </a:p>
          <a:p>
            <a:pPr marL="457200" indent="-457200">
              <a:buFont typeface="Arial" panose="020B0604020202020204" pitchFamily="34" charset="0"/>
              <a:buChar char="•"/>
            </a:pPr>
            <a:r>
              <a:rPr lang="en-US" sz="3200" dirty="0">
                <a:solidFill>
                  <a:schemeClr val="bg1"/>
                </a:solidFill>
              </a:rPr>
              <a:t>provides the perfect combination of ease-of-use and complete flexibility and power for modeling nearly any situation, and its realistic animation capabilities makes simulation come to life.</a:t>
            </a:r>
          </a:p>
          <a:p>
            <a:pPr marL="457200" indent="-457200">
              <a:buFont typeface="Arial" panose="020B0604020202020204" pitchFamily="34" charset="0"/>
              <a:buChar char="•"/>
            </a:pPr>
            <a:endParaRPr lang="en-US" sz="3200" dirty="0">
              <a:solidFill>
                <a:schemeClr val="bg1"/>
              </a:solidFill>
            </a:endParaRPr>
          </a:p>
          <a:p>
            <a:pPr marL="914400" lvl="1" indent="-457200">
              <a:buFont typeface="Arial" panose="020B0604020202020204" pitchFamily="34" charset="0"/>
              <a:buChar char="•"/>
            </a:pPr>
            <a:r>
              <a:rPr lang="en-US" sz="3200" dirty="0">
                <a:solidFill>
                  <a:schemeClr val="bg1"/>
                </a:solidFill>
              </a:rPr>
              <a:t>Facility planning</a:t>
            </a:r>
          </a:p>
          <a:p>
            <a:pPr marL="914400" lvl="1" indent="-457200">
              <a:buFont typeface="Arial" panose="020B0604020202020204" pitchFamily="34" charset="0"/>
              <a:buChar char="•"/>
            </a:pPr>
            <a:r>
              <a:rPr lang="en-US" sz="3200" dirty="0">
                <a:solidFill>
                  <a:schemeClr val="bg1"/>
                </a:solidFill>
              </a:rPr>
              <a:t>Health care policy formulation</a:t>
            </a:r>
          </a:p>
          <a:p>
            <a:pPr marL="914400" lvl="1" indent="-457200">
              <a:buFont typeface="Arial" panose="020B0604020202020204" pitchFamily="34" charset="0"/>
              <a:buChar char="•"/>
            </a:pPr>
            <a:r>
              <a:rPr lang="en-US" sz="3200" dirty="0">
                <a:solidFill>
                  <a:schemeClr val="bg1"/>
                </a:solidFill>
              </a:rPr>
              <a:t>Staffing &amp; equipment requirements planning</a:t>
            </a:r>
          </a:p>
          <a:p>
            <a:pPr marL="914400" lvl="1" indent="-457200">
              <a:buFont typeface="Arial" panose="020B0604020202020204" pitchFamily="34" charset="0"/>
              <a:buChar char="•"/>
            </a:pPr>
            <a:r>
              <a:rPr lang="en-US" sz="3200" dirty="0">
                <a:solidFill>
                  <a:schemeClr val="bg1"/>
                </a:solidFill>
              </a:rPr>
              <a:t>Disaster planning</a:t>
            </a:r>
          </a:p>
          <a:p>
            <a:pPr marL="914400" lvl="1" indent="-457200">
              <a:buFont typeface="Arial" panose="020B0604020202020204" pitchFamily="34" charset="0"/>
              <a:buChar char="•"/>
            </a:pPr>
            <a:r>
              <a:rPr lang="en-US" sz="3200" dirty="0">
                <a:solidFill>
                  <a:schemeClr val="bg1"/>
                </a:solidFill>
              </a:rPr>
              <a:t>Managed care analysis</a:t>
            </a:r>
            <a:endParaRPr lang="en-IN" sz="3200" dirty="0">
              <a:solidFill>
                <a:schemeClr val="bg1"/>
              </a:solidFill>
            </a:endParaRPr>
          </a:p>
        </p:txBody>
      </p:sp>
      <p:pic>
        <p:nvPicPr>
          <p:cNvPr id="6" name="Picture 5">
            <a:extLst>
              <a:ext uri="{FF2B5EF4-FFF2-40B4-BE49-F238E27FC236}">
                <a16:creationId xmlns:a16="http://schemas.microsoft.com/office/drawing/2014/main" id="{A0DB8FDE-56DD-4993-49D9-29B52CCA3275}"/>
              </a:ext>
            </a:extLst>
          </p:cNvPr>
          <p:cNvPicPr>
            <a:picLocks noChangeAspect="1"/>
          </p:cNvPicPr>
          <p:nvPr/>
        </p:nvPicPr>
        <p:blipFill>
          <a:blip r:embed="rId2"/>
          <a:stretch>
            <a:fillRect/>
          </a:stretch>
        </p:blipFill>
        <p:spPr>
          <a:xfrm>
            <a:off x="228600" y="856128"/>
            <a:ext cx="6454264" cy="1772771"/>
          </a:xfrm>
          <a:prstGeom prst="rect">
            <a:avLst/>
          </a:prstGeom>
        </p:spPr>
      </p:pic>
      <p:pic>
        <p:nvPicPr>
          <p:cNvPr id="3078" name="Picture 6" descr="MedModel Optimization Suite Pricing, Alternatives &amp; More 2022 - Capterra">
            <a:extLst>
              <a:ext uri="{FF2B5EF4-FFF2-40B4-BE49-F238E27FC236}">
                <a16:creationId xmlns:a16="http://schemas.microsoft.com/office/drawing/2014/main" id="{0366E27D-D8D9-2578-94F8-3A3889F00C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4305300"/>
            <a:ext cx="7518400" cy="56388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D0E7E5A-C424-553F-4F74-B3FEB2ABBDBA}"/>
              </a:ext>
            </a:extLst>
          </p:cNvPr>
          <p:cNvSpPr txBox="1"/>
          <p:nvPr/>
        </p:nvSpPr>
        <p:spPr>
          <a:xfrm>
            <a:off x="11049000" y="8572500"/>
            <a:ext cx="184731" cy="369332"/>
          </a:xfrm>
          <a:prstGeom prst="rect">
            <a:avLst/>
          </a:prstGeom>
          <a:noFill/>
        </p:spPr>
        <p:txBody>
          <a:bodyPr wrap="none" rtlCol="0">
            <a:spAutoFit/>
          </a:bodyPr>
          <a:lstStyle/>
          <a:p>
            <a:endParaRPr lang="en-IN" dirty="0"/>
          </a:p>
        </p:txBody>
      </p:sp>
    </p:spTree>
    <p:extLst>
      <p:ext uri="{BB962C8B-B14F-4D97-AF65-F5344CB8AC3E}">
        <p14:creationId xmlns:p14="http://schemas.microsoft.com/office/powerpoint/2010/main" val="1118406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91C99">
            <a:alpha val="99000"/>
          </a:srgb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9195C4-7304-56D2-C6AF-1B2DD4F63476}"/>
              </a:ext>
            </a:extLst>
          </p:cNvPr>
          <p:cNvSpPr txBox="1"/>
          <p:nvPr/>
        </p:nvSpPr>
        <p:spPr>
          <a:xfrm>
            <a:off x="2971800" y="1631298"/>
            <a:ext cx="12725087" cy="1200329"/>
          </a:xfrm>
          <a:prstGeom prst="rect">
            <a:avLst/>
          </a:prstGeom>
          <a:noFill/>
        </p:spPr>
        <p:txBody>
          <a:bodyPr wrap="none" rtlCol="0">
            <a:spAutoFit/>
          </a:bodyPr>
          <a:lstStyle/>
          <a:p>
            <a:r>
              <a:rPr lang="en-US" sz="7200" dirty="0">
                <a:solidFill>
                  <a:schemeClr val="bg1"/>
                </a:solidFill>
              </a:rPr>
              <a:t>Features</a:t>
            </a:r>
            <a:r>
              <a:rPr lang="en-US" sz="7200" dirty="0"/>
              <a:t> for Simulation Software:</a:t>
            </a:r>
          </a:p>
        </p:txBody>
      </p:sp>
      <p:sp>
        <p:nvSpPr>
          <p:cNvPr id="3" name="TextBox 2">
            <a:extLst>
              <a:ext uri="{FF2B5EF4-FFF2-40B4-BE49-F238E27FC236}">
                <a16:creationId xmlns:a16="http://schemas.microsoft.com/office/drawing/2014/main" id="{78CC4599-CC04-8192-2A3E-30D72F384B16}"/>
              </a:ext>
            </a:extLst>
          </p:cNvPr>
          <p:cNvSpPr txBox="1"/>
          <p:nvPr/>
        </p:nvSpPr>
        <p:spPr>
          <a:xfrm>
            <a:off x="2057400" y="3543300"/>
            <a:ext cx="10558211" cy="4524315"/>
          </a:xfrm>
          <a:prstGeom prst="rect">
            <a:avLst/>
          </a:prstGeom>
          <a:noFill/>
        </p:spPr>
        <p:txBody>
          <a:bodyPr wrap="none" rtlCol="0">
            <a:spAutoFit/>
          </a:bodyPr>
          <a:lstStyle/>
          <a:p>
            <a:pPr marL="571500" indent="-571500">
              <a:buFont typeface="Arial" panose="020B0604020202020204" pitchFamily="34" charset="0"/>
              <a:buChar char="•"/>
            </a:pPr>
            <a:r>
              <a:rPr lang="en-US" sz="4800" dirty="0">
                <a:solidFill>
                  <a:schemeClr val="bg1"/>
                </a:solidFill>
              </a:rPr>
              <a:t>General capabilities</a:t>
            </a:r>
          </a:p>
          <a:p>
            <a:pPr marL="571500" indent="-571500">
              <a:buFont typeface="Arial" panose="020B0604020202020204" pitchFamily="34" charset="0"/>
              <a:buChar char="•"/>
            </a:pPr>
            <a:r>
              <a:rPr lang="en-US" sz="4800" dirty="0">
                <a:solidFill>
                  <a:schemeClr val="bg1"/>
                </a:solidFill>
              </a:rPr>
              <a:t>Hardware and software considerations </a:t>
            </a:r>
          </a:p>
          <a:p>
            <a:pPr marL="571500" indent="-571500">
              <a:buFont typeface="Arial" panose="020B0604020202020204" pitchFamily="34" charset="0"/>
              <a:buChar char="•"/>
            </a:pPr>
            <a:r>
              <a:rPr lang="en-IN" sz="4800" dirty="0">
                <a:solidFill>
                  <a:schemeClr val="bg1"/>
                </a:solidFill>
              </a:rPr>
              <a:t>Animation</a:t>
            </a:r>
          </a:p>
          <a:p>
            <a:pPr marL="571500" indent="-571500">
              <a:buFont typeface="Arial" panose="020B0604020202020204" pitchFamily="34" charset="0"/>
              <a:buChar char="•"/>
            </a:pPr>
            <a:r>
              <a:rPr lang="en-IN" sz="4800" dirty="0">
                <a:solidFill>
                  <a:schemeClr val="bg1"/>
                </a:solidFill>
              </a:rPr>
              <a:t>Statistical features</a:t>
            </a:r>
          </a:p>
          <a:p>
            <a:pPr marL="571500" indent="-571500">
              <a:buFont typeface="Arial" panose="020B0604020202020204" pitchFamily="34" charset="0"/>
              <a:buChar char="•"/>
            </a:pPr>
            <a:r>
              <a:rPr lang="en-IN" sz="4800" dirty="0">
                <a:solidFill>
                  <a:schemeClr val="bg1"/>
                </a:solidFill>
              </a:rPr>
              <a:t>Customer support and documentation</a:t>
            </a:r>
          </a:p>
          <a:p>
            <a:pPr marL="571500" indent="-571500">
              <a:buFont typeface="Arial" panose="020B0604020202020204" pitchFamily="34" charset="0"/>
              <a:buChar char="•"/>
            </a:pPr>
            <a:r>
              <a:rPr lang="en-IN" sz="4800" dirty="0">
                <a:solidFill>
                  <a:schemeClr val="bg1"/>
                </a:solidFill>
              </a:rPr>
              <a:t>Output reports and plots</a:t>
            </a:r>
          </a:p>
        </p:txBody>
      </p:sp>
    </p:spTree>
    <p:extLst>
      <p:ext uri="{BB962C8B-B14F-4D97-AF65-F5344CB8AC3E}">
        <p14:creationId xmlns:p14="http://schemas.microsoft.com/office/powerpoint/2010/main" val="2423286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91C99">
            <a:alpha val="99000"/>
          </a:srgbClr>
        </a:solidFill>
        <a:effectLst/>
      </p:bgPr>
    </p:bg>
    <p:spTree>
      <p:nvGrpSpPr>
        <p:cNvPr id="1" name=""/>
        <p:cNvGrpSpPr/>
        <p:nvPr/>
      </p:nvGrpSpPr>
      <p:grpSpPr>
        <a:xfrm>
          <a:off x="0" y="0"/>
          <a:ext cx="0" cy="0"/>
          <a:chOff x="0" y="0"/>
          <a:chExt cx="0" cy="0"/>
        </a:xfrm>
      </p:grpSpPr>
      <p:sp>
        <p:nvSpPr>
          <p:cNvPr id="4" name="TextBox 4"/>
          <p:cNvSpPr txBox="1"/>
          <p:nvPr/>
        </p:nvSpPr>
        <p:spPr>
          <a:xfrm>
            <a:off x="4050864" y="8527146"/>
            <a:ext cx="5630468" cy="300179"/>
          </a:xfrm>
          <a:prstGeom prst="rect">
            <a:avLst/>
          </a:prstGeom>
        </p:spPr>
        <p:txBody>
          <a:bodyPr lIns="0" tIns="0" rIns="0" bIns="0" rtlCol="0" anchor="t">
            <a:spAutoFit/>
          </a:bodyPr>
          <a:lstStyle/>
          <a:p>
            <a:pPr>
              <a:lnSpc>
                <a:spcPts val="2548"/>
              </a:lnSpc>
            </a:pPr>
            <a:endParaRPr/>
          </a:p>
        </p:txBody>
      </p:sp>
      <p:sp>
        <p:nvSpPr>
          <p:cNvPr id="5" name="TextBox 5"/>
          <p:cNvSpPr txBox="1"/>
          <p:nvPr/>
        </p:nvSpPr>
        <p:spPr>
          <a:xfrm>
            <a:off x="304800" y="244040"/>
            <a:ext cx="17068800" cy="1151469"/>
          </a:xfrm>
          <a:prstGeom prst="rect">
            <a:avLst/>
          </a:prstGeom>
        </p:spPr>
        <p:txBody>
          <a:bodyPr wrap="square" lIns="0" tIns="0" rIns="0" bIns="0" rtlCol="0" anchor="t">
            <a:spAutoFit/>
          </a:bodyPr>
          <a:lstStyle/>
          <a:p>
            <a:pPr algn="ctr">
              <a:lnSpc>
                <a:spcPts val="9664"/>
              </a:lnSpc>
            </a:pPr>
            <a:r>
              <a:rPr lang="en-US" sz="6600" b="1" dirty="0">
                <a:solidFill>
                  <a:srgbClr val="FFFFFF"/>
                </a:solidFill>
                <a:latin typeface="Canva Sans"/>
              </a:rPr>
              <a:t>Some Popular Simulation Softwares </a:t>
            </a:r>
          </a:p>
        </p:txBody>
      </p:sp>
      <p:sp>
        <p:nvSpPr>
          <p:cNvPr id="7" name="TextBox 6">
            <a:extLst>
              <a:ext uri="{FF2B5EF4-FFF2-40B4-BE49-F238E27FC236}">
                <a16:creationId xmlns:a16="http://schemas.microsoft.com/office/drawing/2014/main" id="{3317587C-49FE-E46F-E611-698D60B3A9BF}"/>
              </a:ext>
            </a:extLst>
          </p:cNvPr>
          <p:cNvSpPr txBox="1"/>
          <p:nvPr/>
        </p:nvSpPr>
        <p:spPr>
          <a:xfrm>
            <a:off x="752112" y="2933700"/>
            <a:ext cx="9220200" cy="523220"/>
          </a:xfrm>
          <a:prstGeom prst="rect">
            <a:avLst/>
          </a:prstGeom>
          <a:noFill/>
        </p:spPr>
        <p:txBody>
          <a:bodyPr wrap="square" rtlCol="0">
            <a:spAutoFit/>
          </a:bodyPr>
          <a:lstStyle/>
          <a:p>
            <a:endParaRPr lang="en-IN" sz="2800" dirty="0"/>
          </a:p>
        </p:txBody>
      </p:sp>
      <p:grpSp>
        <p:nvGrpSpPr>
          <p:cNvPr id="18" name="Group 17">
            <a:extLst>
              <a:ext uri="{FF2B5EF4-FFF2-40B4-BE49-F238E27FC236}">
                <a16:creationId xmlns:a16="http://schemas.microsoft.com/office/drawing/2014/main" id="{2EBDBF94-0973-58DF-9199-FBA982D8197D}"/>
              </a:ext>
            </a:extLst>
          </p:cNvPr>
          <p:cNvGrpSpPr/>
          <p:nvPr/>
        </p:nvGrpSpPr>
        <p:grpSpPr>
          <a:xfrm>
            <a:off x="304800" y="1943100"/>
            <a:ext cx="16926581" cy="7351175"/>
            <a:chOff x="-15239" y="2206976"/>
            <a:chExt cx="17693934" cy="7849303"/>
          </a:xfrm>
        </p:grpSpPr>
        <p:pic>
          <p:nvPicPr>
            <p:cNvPr id="2054" name="Picture 6" descr="Logo — blender.org">
              <a:extLst>
                <a:ext uri="{FF2B5EF4-FFF2-40B4-BE49-F238E27FC236}">
                  <a16:creationId xmlns:a16="http://schemas.microsoft.com/office/drawing/2014/main" id="{882312DD-A472-6C65-1928-2A01202B91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17691" y="2206976"/>
              <a:ext cx="3010520" cy="3764726"/>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a:extLst>
                <a:ext uri="{FF2B5EF4-FFF2-40B4-BE49-F238E27FC236}">
                  <a16:creationId xmlns:a16="http://schemas.microsoft.com/office/drawing/2014/main" id="{B5904FA1-FB99-6250-6ADB-70E78067DB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569" y="7071068"/>
              <a:ext cx="8469973" cy="2912157"/>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descr="SolidWorks logo and symbol, meaning, history, PNG">
              <a:extLst>
                <a:ext uri="{FF2B5EF4-FFF2-40B4-BE49-F238E27FC236}">
                  <a16:creationId xmlns:a16="http://schemas.microsoft.com/office/drawing/2014/main" id="{3B13BD7F-6741-2110-178A-63F6CE1A50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06739" y="4225275"/>
              <a:ext cx="7772401" cy="4762501"/>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Formula Student Germany - Simulation Software | SimScale">
              <a:extLst>
                <a:ext uri="{FF2B5EF4-FFF2-40B4-BE49-F238E27FC236}">
                  <a16:creationId xmlns:a16="http://schemas.microsoft.com/office/drawing/2014/main" id="{6E2C8906-7AEE-2318-919D-8E5DD389D0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65521" y="2421422"/>
              <a:ext cx="5766788" cy="2823844"/>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7A2E9DA8-0BC0-41F3-36CF-0EE2C0AFDDEA}"/>
                </a:ext>
              </a:extLst>
            </p:cNvPr>
            <p:cNvGrpSpPr/>
            <p:nvPr/>
          </p:nvGrpSpPr>
          <p:grpSpPr>
            <a:xfrm>
              <a:off x="4272036" y="2425535"/>
              <a:ext cx="2885712" cy="3489634"/>
              <a:chOff x="547025" y="2433316"/>
              <a:chExt cx="2885712" cy="3489634"/>
            </a:xfrm>
          </p:grpSpPr>
          <p:pic>
            <p:nvPicPr>
              <p:cNvPr id="2050" name="Picture 2" descr="Fusion 360 - Apps on Google Play">
                <a:extLst>
                  <a:ext uri="{FF2B5EF4-FFF2-40B4-BE49-F238E27FC236}">
                    <a16:creationId xmlns:a16="http://schemas.microsoft.com/office/drawing/2014/main" id="{50C80907-93F0-A4F0-2BA9-5299F2D798B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7025" y="2433316"/>
                <a:ext cx="2885712" cy="288571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BE95933-7EC6-3724-ECD5-E67939C43585}"/>
                  </a:ext>
                </a:extLst>
              </p:cNvPr>
              <p:cNvSpPr txBox="1"/>
              <p:nvPr/>
            </p:nvSpPr>
            <p:spPr>
              <a:xfrm>
                <a:off x="996205" y="5338175"/>
                <a:ext cx="2114614" cy="584775"/>
              </a:xfrm>
              <a:prstGeom prst="rect">
                <a:avLst/>
              </a:prstGeom>
              <a:noFill/>
            </p:spPr>
            <p:txBody>
              <a:bodyPr wrap="square" rtlCol="0">
                <a:spAutoFit/>
              </a:bodyPr>
              <a:lstStyle/>
              <a:p>
                <a:r>
                  <a:rPr lang="en-IN" sz="3200" b="1" dirty="0"/>
                  <a:t>Fusion 360</a:t>
                </a:r>
              </a:p>
            </p:txBody>
          </p:sp>
        </p:grpSp>
        <p:pic>
          <p:nvPicPr>
            <p:cNvPr id="2070" name="Picture 22" descr="AnyLogic: Simulation Modeling Software Tools &amp; Solutions for Business">
              <a:extLst>
                <a:ext uri="{FF2B5EF4-FFF2-40B4-BE49-F238E27FC236}">
                  <a16:creationId xmlns:a16="http://schemas.microsoft.com/office/drawing/2014/main" id="{92608BFC-D7F9-CA37-73C4-7A3946C3A6D4}"/>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18768" b="16720"/>
            <a:stretch/>
          </p:blipFill>
          <p:spPr bwMode="auto">
            <a:xfrm>
              <a:off x="11556686" y="7598370"/>
              <a:ext cx="6122009" cy="2457909"/>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A0484543-B239-0065-586F-C7DD83BDAA08}"/>
                </a:ext>
              </a:extLst>
            </p:cNvPr>
            <p:cNvGrpSpPr/>
            <p:nvPr/>
          </p:nvGrpSpPr>
          <p:grpSpPr>
            <a:xfrm>
              <a:off x="-15239" y="2286000"/>
              <a:ext cx="3561553" cy="3872392"/>
              <a:chOff x="265202" y="2425441"/>
              <a:chExt cx="3469693" cy="3736394"/>
            </a:xfrm>
          </p:grpSpPr>
          <p:pic>
            <p:nvPicPr>
              <p:cNvPr id="2072" name="Picture 24" descr="MATLAB - Wikipedia">
                <a:extLst>
                  <a:ext uri="{FF2B5EF4-FFF2-40B4-BE49-F238E27FC236}">
                    <a16:creationId xmlns:a16="http://schemas.microsoft.com/office/drawing/2014/main" id="{223CFBD4-1C99-A7B0-7FB4-4F5DE7D9D75A}"/>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65202" y="2425441"/>
                <a:ext cx="3469693" cy="332779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E8FFF19A-58CB-B787-6EA1-FB344BD55F39}"/>
                  </a:ext>
                </a:extLst>
              </p:cNvPr>
              <p:cNvSpPr txBox="1"/>
              <p:nvPr/>
            </p:nvSpPr>
            <p:spPr>
              <a:xfrm>
                <a:off x="1893064" y="5622781"/>
                <a:ext cx="1572855" cy="539054"/>
              </a:xfrm>
              <a:prstGeom prst="rect">
                <a:avLst/>
              </a:prstGeom>
              <a:noFill/>
            </p:spPr>
            <p:txBody>
              <a:bodyPr wrap="square" rtlCol="0">
                <a:spAutoFit/>
              </a:bodyPr>
              <a:lstStyle/>
              <a:p>
                <a:r>
                  <a:rPr lang="en-IN" sz="2800" b="1" dirty="0"/>
                  <a:t>MATLAB</a:t>
                </a:r>
              </a:p>
            </p:txBody>
          </p:sp>
        </p:grpSp>
      </p:grpSp>
      <p:cxnSp>
        <p:nvCxnSpPr>
          <p:cNvPr id="15" name="Straight Connector 14">
            <a:extLst>
              <a:ext uri="{FF2B5EF4-FFF2-40B4-BE49-F238E27FC236}">
                <a16:creationId xmlns:a16="http://schemas.microsoft.com/office/drawing/2014/main" id="{ADF34479-68B5-1109-883A-61075464091C}"/>
              </a:ext>
            </a:extLst>
          </p:cNvPr>
          <p:cNvCxnSpPr>
            <a:cxnSpLocks/>
          </p:cNvCxnSpPr>
          <p:nvPr/>
        </p:nvCxnSpPr>
        <p:spPr>
          <a:xfrm>
            <a:off x="0" y="1485900"/>
            <a:ext cx="18288000" cy="0"/>
          </a:xfrm>
          <a:prstGeom prst="line">
            <a:avLst/>
          </a:prstGeom>
          <a:ln w="571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808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91C99">
            <a:alpha val="99000"/>
          </a:srgbClr>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0263292" y="1655400"/>
            <a:ext cx="7463667" cy="7774653"/>
          </a:xfrm>
          <a:prstGeom prst="rect">
            <a:avLst/>
          </a:prstGeom>
        </p:spPr>
      </p:pic>
      <p:pic>
        <p:nvPicPr>
          <p:cNvPr id="3" name="Picture 3"/>
          <p:cNvPicPr>
            <a:picLocks noChangeAspect="1"/>
          </p:cNvPicPr>
          <p:nvPr/>
        </p:nvPicPr>
        <p:blipFill>
          <a:blip r:embed="rId3"/>
          <a:srcRect/>
          <a:stretch>
            <a:fillRect/>
          </a:stretch>
        </p:blipFill>
        <p:spPr>
          <a:xfrm>
            <a:off x="15004213" y="402001"/>
            <a:ext cx="2653733" cy="1253399"/>
          </a:xfrm>
          <a:prstGeom prst="rect">
            <a:avLst/>
          </a:prstGeom>
        </p:spPr>
      </p:pic>
      <p:sp>
        <p:nvSpPr>
          <p:cNvPr id="4" name="TextBox 4"/>
          <p:cNvSpPr txBox="1"/>
          <p:nvPr/>
        </p:nvSpPr>
        <p:spPr>
          <a:xfrm>
            <a:off x="4050864" y="8527146"/>
            <a:ext cx="5630468" cy="300179"/>
          </a:xfrm>
          <a:prstGeom prst="rect">
            <a:avLst/>
          </a:prstGeom>
        </p:spPr>
        <p:txBody>
          <a:bodyPr lIns="0" tIns="0" rIns="0" bIns="0" rtlCol="0" anchor="t">
            <a:spAutoFit/>
          </a:bodyPr>
          <a:lstStyle/>
          <a:p>
            <a:pPr>
              <a:lnSpc>
                <a:spcPts val="2548"/>
              </a:lnSpc>
            </a:pPr>
            <a:endParaRPr/>
          </a:p>
        </p:txBody>
      </p:sp>
      <p:sp>
        <p:nvSpPr>
          <p:cNvPr id="5" name="TextBox 5"/>
          <p:cNvSpPr txBox="1"/>
          <p:nvPr/>
        </p:nvSpPr>
        <p:spPr>
          <a:xfrm>
            <a:off x="838200" y="268156"/>
            <a:ext cx="10979231" cy="3640335"/>
          </a:xfrm>
          <a:prstGeom prst="rect">
            <a:avLst/>
          </a:prstGeom>
        </p:spPr>
        <p:txBody>
          <a:bodyPr lIns="0" tIns="0" rIns="0" bIns="0" rtlCol="0" anchor="t">
            <a:spAutoFit/>
          </a:bodyPr>
          <a:lstStyle/>
          <a:p>
            <a:pPr>
              <a:lnSpc>
                <a:spcPts val="9664"/>
              </a:lnSpc>
            </a:pPr>
            <a:r>
              <a:rPr lang="en-US" sz="6903" b="1" dirty="0">
                <a:solidFill>
                  <a:srgbClr val="FFFFFF"/>
                </a:solidFill>
                <a:latin typeface="Canva Sans"/>
              </a:rPr>
              <a:t>PhET Interactive Simulations</a:t>
            </a:r>
          </a:p>
          <a:p>
            <a:pPr algn="ctr">
              <a:lnSpc>
                <a:spcPts val="9664"/>
              </a:lnSpc>
            </a:pPr>
            <a:endParaRPr lang="en-US" sz="6903" b="1" dirty="0">
              <a:solidFill>
                <a:srgbClr val="FFFFFF"/>
              </a:solidFill>
              <a:latin typeface="Canva Sans"/>
            </a:endParaRPr>
          </a:p>
        </p:txBody>
      </p:sp>
      <p:sp>
        <p:nvSpPr>
          <p:cNvPr id="6" name="TextBox 6"/>
          <p:cNvSpPr txBox="1"/>
          <p:nvPr/>
        </p:nvSpPr>
        <p:spPr>
          <a:xfrm>
            <a:off x="381000" y="2705100"/>
            <a:ext cx="9979710" cy="8470589"/>
          </a:xfrm>
          <a:prstGeom prst="rect">
            <a:avLst/>
          </a:prstGeom>
        </p:spPr>
        <p:txBody>
          <a:bodyPr lIns="0" tIns="0" rIns="0" bIns="0" rtlCol="0" anchor="t">
            <a:spAutoFit/>
          </a:bodyPr>
          <a:lstStyle/>
          <a:p>
            <a:pPr marL="457200" indent="-457200">
              <a:lnSpc>
                <a:spcPts val="3944"/>
              </a:lnSpc>
              <a:buFont typeface="Arial" panose="020B0604020202020204" pitchFamily="34" charset="0"/>
              <a:buChar char="•"/>
            </a:pPr>
            <a:r>
              <a:rPr lang="en-US" sz="2817" dirty="0">
                <a:solidFill>
                  <a:srgbClr val="FFFFFF"/>
                </a:solidFill>
                <a:latin typeface="Canva Sans Light"/>
              </a:rPr>
              <a:t>an open source project, which has benefited from the contributions of other open source projects. </a:t>
            </a:r>
          </a:p>
          <a:p>
            <a:pPr>
              <a:lnSpc>
                <a:spcPts val="3944"/>
              </a:lnSpc>
            </a:pPr>
            <a:endParaRPr lang="en-US" sz="2817" dirty="0">
              <a:solidFill>
                <a:srgbClr val="FFFFFF"/>
              </a:solidFill>
              <a:latin typeface="Canva Sans Light"/>
            </a:endParaRPr>
          </a:p>
          <a:p>
            <a:pPr marL="457200" indent="-457200">
              <a:lnSpc>
                <a:spcPts val="3944"/>
              </a:lnSpc>
              <a:buFont typeface="Arial" panose="020B0604020202020204" pitchFamily="34" charset="0"/>
              <a:buChar char="•"/>
            </a:pPr>
            <a:r>
              <a:rPr lang="en-US" sz="2817" dirty="0">
                <a:solidFill>
                  <a:srgbClr val="FFFFFF"/>
                </a:solidFill>
                <a:latin typeface="Canva Sans Light"/>
              </a:rPr>
              <a:t>stands for Physics Education Technology Founded in 2002 by Nobel Laureate Carl Wieman, the PhET Interactive Simulations project at the University of Colorado Boulder creates free interactive math and science simulations.</a:t>
            </a:r>
          </a:p>
          <a:p>
            <a:pPr>
              <a:lnSpc>
                <a:spcPts val="3944"/>
              </a:lnSpc>
            </a:pPr>
            <a:endParaRPr lang="en-US" sz="2817" dirty="0">
              <a:solidFill>
                <a:srgbClr val="FFFFFF"/>
              </a:solidFill>
              <a:latin typeface="Canva Sans Light"/>
            </a:endParaRPr>
          </a:p>
          <a:p>
            <a:pPr marL="457200" indent="-457200">
              <a:lnSpc>
                <a:spcPts val="3944"/>
              </a:lnSpc>
              <a:buFont typeface="Arial" panose="020B0604020202020204" pitchFamily="34" charset="0"/>
              <a:buChar char="•"/>
            </a:pPr>
            <a:r>
              <a:rPr lang="en-US" sz="2400" dirty="0">
                <a:solidFill>
                  <a:srgbClr val="FFFFFF"/>
                </a:solidFill>
                <a:latin typeface="Canva Sans"/>
              </a:rPr>
              <a:t>PhET simulations provide fun, interactive research-based simulations for use in K-12 and college STEM education. </a:t>
            </a:r>
          </a:p>
          <a:p>
            <a:pPr marL="457200" indent="-457200">
              <a:lnSpc>
                <a:spcPts val="3944"/>
              </a:lnSpc>
              <a:buFont typeface="Arial" panose="020B0604020202020204" pitchFamily="34" charset="0"/>
              <a:buChar char="•"/>
            </a:pPr>
            <a:endParaRPr lang="en-US" sz="2400" dirty="0">
              <a:solidFill>
                <a:srgbClr val="FFFFFF"/>
              </a:solidFill>
              <a:latin typeface="Canva Sans"/>
            </a:endParaRPr>
          </a:p>
          <a:p>
            <a:pPr marL="457200" indent="-457200">
              <a:lnSpc>
                <a:spcPts val="3944"/>
              </a:lnSpc>
              <a:buFont typeface="Arial" panose="020B0604020202020204" pitchFamily="34" charset="0"/>
              <a:buChar char="•"/>
            </a:pPr>
            <a:r>
              <a:rPr lang="en-US" sz="2400" dirty="0">
                <a:solidFill>
                  <a:srgbClr val="FFFFFF"/>
                </a:solidFill>
                <a:latin typeface="Canva Sans"/>
              </a:rPr>
              <a:t>helps students visually comprehend concepts, PhET simulations animate what is invisible to the eye through the use of graphics and intuitive controls such as click-and-drag manipulations, sliders and radio buttons</a:t>
            </a:r>
            <a:r>
              <a:rPr lang="en-US" sz="2817" dirty="0">
                <a:solidFill>
                  <a:srgbClr val="FFFFFF"/>
                </a:solidFill>
                <a:latin typeface="Canva Sans"/>
              </a:rPr>
              <a:t>. </a:t>
            </a:r>
          </a:p>
          <a:p>
            <a:pPr>
              <a:lnSpc>
                <a:spcPts val="3944"/>
              </a:lnSpc>
            </a:pPr>
            <a:endParaRPr lang="en-US" sz="2817" dirty="0">
              <a:solidFill>
                <a:srgbClr val="FFFFFF"/>
              </a:solidFill>
              <a:latin typeface="Canva Sans"/>
            </a:endParaRPr>
          </a:p>
          <a:p>
            <a:pPr>
              <a:lnSpc>
                <a:spcPts val="3944"/>
              </a:lnSpc>
            </a:pPr>
            <a:endParaRPr lang="en-US" sz="2817" dirty="0">
              <a:solidFill>
                <a:srgbClr val="FFFFFF"/>
              </a:solidFill>
              <a:latin typeface="Canva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7F6"/>
        </a:solidFill>
        <a:effectLst/>
      </p:bgPr>
    </p:bg>
    <p:spTree>
      <p:nvGrpSpPr>
        <p:cNvPr id="1" name=""/>
        <p:cNvGrpSpPr/>
        <p:nvPr/>
      </p:nvGrpSpPr>
      <p:grpSpPr>
        <a:xfrm>
          <a:off x="0" y="0"/>
          <a:ext cx="0" cy="0"/>
          <a:chOff x="0" y="0"/>
          <a:chExt cx="0" cy="0"/>
        </a:xfrm>
      </p:grpSpPr>
      <p:sp>
        <p:nvSpPr>
          <p:cNvPr id="2" name="TextBox 2"/>
          <p:cNvSpPr txBox="1"/>
          <p:nvPr/>
        </p:nvSpPr>
        <p:spPr>
          <a:xfrm>
            <a:off x="790414" y="1775611"/>
            <a:ext cx="6679022" cy="4121257"/>
          </a:xfrm>
          <a:prstGeom prst="rect">
            <a:avLst/>
          </a:prstGeom>
        </p:spPr>
        <p:txBody>
          <a:bodyPr lIns="0" tIns="0" rIns="0" bIns="0" rtlCol="0" anchor="t">
            <a:spAutoFit/>
          </a:bodyPr>
          <a:lstStyle/>
          <a:p>
            <a:pPr>
              <a:lnSpc>
                <a:spcPts val="8144"/>
              </a:lnSpc>
            </a:pPr>
            <a:endParaRPr dirty="0"/>
          </a:p>
          <a:p>
            <a:pPr>
              <a:lnSpc>
                <a:spcPts val="8144"/>
              </a:lnSpc>
            </a:pPr>
            <a:r>
              <a:rPr lang="en-US" sz="6787" dirty="0">
                <a:solidFill>
                  <a:srgbClr val="000000"/>
                </a:solidFill>
                <a:latin typeface="Poppins Medium Bold"/>
              </a:rPr>
              <a:t>HTML5 Source Code</a:t>
            </a:r>
          </a:p>
          <a:p>
            <a:pPr>
              <a:lnSpc>
                <a:spcPts val="8144"/>
              </a:lnSpc>
            </a:pPr>
            <a:endParaRPr lang="en-US" sz="6787" dirty="0">
              <a:solidFill>
                <a:srgbClr val="000000"/>
              </a:solidFill>
              <a:latin typeface="Poppins Medium Bold"/>
            </a:endParaRPr>
          </a:p>
        </p:txBody>
      </p:sp>
      <p:grpSp>
        <p:nvGrpSpPr>
          <p:cNvPr id="3" name="Group 3"/>
          <p:cNvGrpSpPr/>
          <p:nvPr/>
        </p:nvGrpSpPr>
        <p:grpSpPr>
          <a:xfrm>
            <a:off x="8610600" y="0"/>
            <a:ext cx="9677401" cy="10287000"/>
            <a:chOff x="0" y="0"/>
            <a:chExt cx="3242275" cy="3479800"/>
          </a:xfrm>
        </p:grpSpPr>
        <p:sp>
          <p:nvSpPr>
            <p:cNvPr id="4" name="Freeform 4"/>
            <p:cNvSpPr/>
            <p:nvPr/>
          </p:nvSpPr>
          <p:spPr>
            <a:xfrm>
              <a:off x="0" y="0"/>
              <a:ext cx="3242276" cy="3479800"/>
            </a:xfrm>
            <a:custGeom>
              <a:avLst/>
              <a:gdLst/>
              <a:ahLst/>
              <a:cxnLst/>
              <a:rect l="l" t="t" r="r" b="b"/>
              <a:pathLst>
                <a:path w="3242276" h="3479800">
                  <a:moveTo>
                    <a:pt x="0" y="0"/>
                  </a:moveTo>
                  <a:lnTo>
                    <a:pt x="3242276" y="0"/>
                  </a:lnTo>
                  <a:lnTo>
                    <a:pt x="3242276" y="3479800"/>
                  </a:lnTo>
                  <a:lnTo>
                    <a:pt x="0" y="3479800"/>
                  </a:lnTo>
                  <a:close/>
                </a:path>
              </a:pathLst>
            </a:custGeom>
            <a:solidFill>
              <a:srgbClr val="391C99"/>
            </a:solidFill>
          </p:spPr>
        </p:sp>
      </p:grpSp>
      <p:sp>
        <p:nvSpPr>
          <p:cNvPr id="5" name="TextBox 5"/>
          <p:cNvSpPr txBox="1"/>
          <p:nvPr/>
        </p:nvSpPr>
        <p:spPr>
          <a:xfrm>
            <a:off x="9912759" y="2512117"/>
            <a:ext cx="7165652" cy="3886200"/>
          </a:xfrm>
          <a:prstGeom prst="rect">
            <a:avLst/>
          </a:prstGeom>
        </p:spPr>
        <p:txBody>
          <a:bodyPr lIns="0" tIns="0" rIns="0" bIns="0" rtlCol="0" anchor="t">
            <a:spAutoFit/>
          </a:bodyPr>
          <a:lstStyle/>
          <a:p>
            <a:pPr>
              <a:lnSpc>
                <a:spcPts val="7679"/>
              </a:lnSpc>
            </a:pPr>
            <a:r>
              <a:rPr lang="en-US" sz="6399">
                <a:solidFill>
                  <a:srgbClr val="13DCFF"/>
                </a:solidFill>
                <a:latin typeface="Poppins Medium Bold"/>
              </a:rPr>
              <a:t>Java/Flash/Flex Source Code (Legacy)</a:t>
            </a:r>
          </a:p>
          <a:p>
            <a:pPr>
              <a:lnSpc>
                <a:spcPts val="7680"/>
              </a:lnSpc>
            </a:pPr>
            <a:endParaRPr lang="en-US" sz="6399">
              <a:solidFill>
                <a:srgbClr val="13DCFF"/>
              </a:solidFill>
              <a:latin typeface="Poppins Medium Bold"/>
            </a:endParaRPr>
          </a:p>
        </p:txBody>
      </p:sp>
      <p:sp>
        <p:nvSpPr>
          <p:cNvPr id="7" name="TextBox 7"/>
          <p:cNvSpPr txBox="1"/>
          <p:nvPr/>
        </p:nvSpPr>
        <p:spPr>
          <a:xfrm>
            <a:off x="362461" y="6060038"/>
            <a:ext cx="7980658" cy="1807867"/>
          </a:xfrm>
          <a:prstGeom prst="rect">
            <a:avLst/>
          </a:prstGeom>
        </p:spPr>
        <p:txBody>
          <a:bodyPr lIns="0" tIns="0" rIns="0" bIns="0" rtlCol="0" anchor="t">
            <a:spAutoFit/>
          </a:bodyPr>
          <a:lstStyle/>
          <a:p>
            <a:pPr algn="ctr">
              <a:lnSpc>
                <a:spcPts val="4759"/>
              </a:lnSpc>
            </a:pPr>
            <a:r>
              <a:rPr lang="en-US" sz="3399" dirty="0">
                <a:solidFill>
                  <a:srgbClr val="000000"/>
                </a:solidFill>
                <a:latin typeface="Canva Sans Light"/>
              </a:rPr>
              <a:t>Since 2013, PhET sims have been developed in HTML5. The PhET HTML5 and JavaScript source code lives on the PhET page. </a:t>
            </a:r>
          </a:p>
        </p:txBody>
      </p:sp>
      <p:sp>
        <p:nvSpPr>
          <p:cNvPr id="8" name="TextBox 8"/>
          <p:cNvSpPr txBox="1"/>
          <p:nvPr/>
        </p:nvSpPr>
        <p:spPr>
          <a:xfrm>
            <a:off x="9535467" y="6060038"/>
            <a:ext cx="7911527" cy="3580765"/>
          </a:xfrm>
          <a:prstGeom prst="rect">
            <a:avLst/>
          </a:prstGeom>
        </p:spPr>
        <p:txBody>
          <a:bodyPr lIns="0" tIns="0" rIns="0" bIns="0" rtlCol="0" anchor="t">
            <a:spAutoFit/>
          </a:bodyPr>
          <a:lstStyle/>
          <a:p>
            <a:pPr algn="ctr">
              <a:lnSpc>
                <a:spcPts val="4759"/>
              </a:lnSpc>
            </a:pPr>
            <a:r>
              <a:rPr lang="en-US" sz="3399">
                <a:solidFill>
                  <a:srgbClr val="FFFFFF"/>
                </a:solidFill>
                <a:latin typeface="Canva Sans Light"/>
              </a:rPr>
              <a:t>Initially it was developed with help of Javascript and typescript but now this project no longer supports any legacy Java, Flash, or Flex source code. This source code lives in a Subversion repository.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19.png"/></Relationships>
</file>

<file path=ppt/webextensions/webextension1.xml><?xml version="1.0" encoding="utf-8"?>
<we:webextension xmlns:we="http://schemas.microsoft.com/office/webextensions/webextension/2010/11" id="{E3E92681-6CF3-4127-8BA9-678B3DFD05A2}">
  <we:reference id="wa104323558" version="1.0.1.0" store="en-US" storeType="OMEX"/>
  <we:alternateReferences>
    <we:reference id="WA104323558" version="1.0.1.0" store="WA104323558" storeType="OMEX"/>
  </we:alternateReferences>
  <we:properties>
    <we:property name="__labs__" value="{&quot;configuration&quot;:null,&quot;hostVersion&quot;:{&quot;major&quot;:0,&quot;minor&quot;:1}}"/>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emplate>TM03457515[[fn=View]]</Template>
  <TotalTime>327</TotalTime>
  <Words>680</Words>
  <Application>Microsoft Office PowerPoint</Application>
  <PresentationFormat>Custom</PresentationFormat>
  <Paragraphs>77</Paragraphs>
  <Slides>14</Slides>
  <Notes>0</Notes>
  <HiddenSlides>0</HiddenSlides>
  <MMClips>2</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14</vt:i4>
      </vt:variant>
    </vt:vector>
  </HeadingPairs>
  <TitlesOfParts>
    <vt:vector size="28" baseType="lpstr">
      <vt:lpstr>Calibri</vt:lpstr>
      <vt:lpstr>Poppins Bold</vt:lpstr>
      <vt:lpstr>Poppins Light Light</vt:lpstr>
      <vt:lpstr>Poppins Bold Bold</vt:lpstr>
      <vt:lpstr>Canva Sans Light</vt:lpstr>
      <vt:lpstr>Poppins Medium Semi-Bold</vt:lpstr>
      <vt:lpstr>Times New Roman</vt:lpstr>
      <vt:lpstr>Canva Sans</vt:lpstr>
      <vt:lpstr>Heebo</vt:lpstr>
      <vt:lpstr>Arial</vt:lpstr>
      <vt:lpstr>Poppins Light</vt:lpstr>
      <vt:lpstr>Arial</vt:lpstr>
      <vt:lpstr>Poppins Medium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PhET Interactive Simulations</dc:title>
  <dc:creator>Sandesh Shrestha</dc:creator>
  <cp:lastModifiedBy>Sandesh Shrestha</cp:lastModifiedBy>
  <cp:revision>45</cp:revision>
  <dcterms:created xsi:type="dcterms:W3CDTF">2006-08-16T00:00:00Z</dcterms:created>
  <dcterms:modified xsi:type="dcterms:W3CDTF">2022-10-16T06:30:13Z</dcterms:modified>
  <dc:identifier>DAFMjzOheyo</dc:identifier>
</cp:coreProperties>
</file>

<file path=docProps/thumbnail.jpeg>
</file>